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75" r:id="rId4"/>
    <p:sldId id="276" r:id="rId5"/>
    <p:sldId id="277" r:id="rId6"/>
    <p:sldId id="278" r:id="rId7"/>
    <p:sldId id="280" r:id="rId8"/>
    <p:sldId id="282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929" y="4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D4F6F-C6DF-4A3F-A867-F9D86DC65D57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5C5DD-512A-46FF-8A39-C77D35BC23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47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5C5DD-512A-46FF-8A39-C77D35BC23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57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5C5DD-512A-46FF-8A39-C77D35BC23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95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5C5DD-512A-46FF-8A39-C77D35BC233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43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5C5DD-512A-46FF-8A39-C77D35BC233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29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5C5DD-512A-46FF-8A39-C77D35BC233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4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9C4525-80C7-C221-983B-DB3D7849C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53F51C-CA29-3066-6A4E-91000B205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C70AF6-B2CE-04BF-225A-CFF0BF5F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CC3976-D66D-47B6-2F37-16F1FEFC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42A7E5-6282-CB8F-4F0E-32886813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06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911DC-FB2B-59E6-F0A9-D198F0D2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E257004-86A2-8675-B81A-598675D1C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2A6493-F4F0-1115-4ECB-4CADB3A9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F5B9AD-A9E7-3483-623D-8DC2D8B3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AB268E-9677-911C-E068-933ABA5E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39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A4820A3-C76B-2364-8AC2-6C393F694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CF0840A-F75E-8741-402A-A3CE08562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11A06B-82A8-E5E3-9679-91515BD3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802368-0C12-5014-2D8B-508FD379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E18A31-279C-0F21-0211-CA15F5CB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43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9C4525-80C7-C221-983B-DB3D7849C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53F51C-CA29-3066-6A4E-91000B205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C70AF6-B2CE-04BF-225A-CFF0BF5F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CC3976-D66D-47B6-2F37-16F1FEFC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42A7E5-6282-CB8F-4F0E-32886813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06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B5E84A-5684-BD4E-BCD7-E22983E7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F1BAF0-E1A7-AF60-7A88-0D0AC09BA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9B7FF2-E9FC-1E1C-AB98-3B37ED41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0B240F-91E7-0FBA-F66C-B4DED88C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DFE868-7A28-C31D-741E-BDCCF40F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929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6D1779-F3FE-EF7E-DF4C-F6182C40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7DF13E-CF14-FE95-CD0A-9143485F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541EEA-5669-E575-072D-A5E3FABB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250F12-4EA8-E4AF-252D-F6E074E1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A7F267-7DCE-5340-2D92-D92A7031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96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883495-83D0-6AF0-B92E-1E3637C7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0754DF-4440-B728-C9E4-2AA758AF7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23B047-1280-F75C-10C4-070373388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F8438A1-4F0A-EEF4-1234-A9CD1C68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571FE6-76F3-67C5-2E4E-A8E0753F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4C10A9-AD12-E4DF-8A13-DD4775EC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84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0F975B-FAC5-D390-EBAC-DB69BEC3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2160CF-8634-B6C0-D065-90E59739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DBC96A-CA0F-5B17-174E-7A539C413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91306C3-498F-AB42-CF34-CE4ED7305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E4FFE08-0FB9-EB3A-9757-9F9599BC8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4899B78-3242-1AD0-F013-5BA61C64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036266-A40C-F4FA-A6DE-9D25C88E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D17B559-0C12-FB9B-BC49-A6972E4C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77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102684-8A92-C0FB-BE40-B9766CBB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D327DF2-391C-85E7-FBA9-0230CA0F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7E93F5C-31F0-000C-6A24-712BAB85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1F899F-48B4-9396-6EB8-9069CE26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707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6E7B70D-E515-FE34-2D61-6EBFBE6E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358A84-5D41-95DA-441F-95D4E0BD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A51AAE-97E4-7CD2-241E-C955B2A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585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F2E47B-7E60-9DB5-D9B6-CAB3CE36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7B6C23-D9FC-46E2-B432-CCD9E68F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605AF5-55F2-B7C6-1609-87E53C8A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034F35-7A0E-2155-B190-486A6BB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8982CF-090B-4C15-D4B6-9CF0ED1A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AA5D1F3-731D-70BF-024D-3D404AFA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02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B5E84A-5684-BD4E-BCD7-E22983E7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F1BAF0-E1A7-AF60-7A88-0D0AC09BA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9B7FF2-E9FC-1E1C-AB98-3B37ED41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0B240F-91E7-0FBA-F66C-B4DED88C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DFE868-7A28-C31D-741E-BDCCF40F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929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7857C-AD09-4B89-4847-476086BB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A54E2B-EA1D-DEAA-3C0B-99D303A7A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DD2904-F79A-EBAA-DCB6-9385BE0D7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C63A04-498E-7C76-CD20-95936633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84DBC6-5D30-B918-D019-4D674D3A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426702-79EE-85F3-2101-301D6108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045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911DC-FB2B-59E6-F0A9-D198F0D2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E257004-86A2-8675-B81A-598675D1C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2A6493-F4F0-1115-4ECB-4CADB3A9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F5B9AD-A9E7-3483-623D-8DC2D8B3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AB268E-9677-911C-E068-933ABA5E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390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A4820A3-C76B-2364-8AC2-6C393F694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CF0840A-F75E-8741-402A-A3CE08562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11A06B-82A8-E5E3-9679-91515BD3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802368-0C12-5014-2D8B-508FD379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E18A31-279C-0F21-0211-CA15F5CB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43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9C4525-80C7-C221-983B-DB3D7849C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53F51C-CA29-3066-6A4E-91000B205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C70AF6-B2CE-04BF-225A-CFF0BF5F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CC3976-D66D-47B6-2F37-16F1FEFC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42A7E5-6282-CB8F-4F0E-32886813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069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B5E84A-5684-BD4E-BCD7-E22983E7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F1BAF0-E1A7-AF60-7A88-0D0AC09BA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9B7FF2-E9FC-1E1C-AB98-3B37ED41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0B240F-91E7-0FBA-F66C-B4DED88C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DFE868-7A28-C31D-741E-BDCCF40F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929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6D1779-F3FE-EF7E-DF4C-F6182C40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7DF13E-CF14-FE95-CD0A-9143485F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541EEA-5669-E575-072D-A5E3FABB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250F12-4EA8-E4AF-252D-F6E074E1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A7F267-7DCE-5340-2D92-D92A7031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964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883495-83D0-6AF0-B92E-1E3637C7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0754DF-4440-B728-C9E4-2AA758AF7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23B047-1280-F75C-10C4-070373388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F8438A1-4F0A-EEF4-1234-A9CD1C68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571FE6-76F3-67C5-2E4E-A8E0753F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4C10A9-AD12-E4DF-8A13-DD4775EC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842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0F975B-FAC5-D390-EBAC-DB69BEC3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2160CF-8634-B6C0-D065-90E59739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DBC96A-CA0F-5B17-174E-7A539C413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91306C3-498F-AB42-CF34-CE4ED7305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E4FFE08-0FB9-EB3A-9757-9F9599BC8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4899B78-3242-1AD0-F013-5BA61C64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036266-A40C-F4FA-A6DE-9D25C88E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D17B559-0C12-FB9B-BC49-A6972E4C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770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102684-8A92-C0FB-BE40-B9766CBB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D327DF2-391C-85E7-FBA9-0230CA0F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7E93F5C-31F0-000C-6A24-712BAB85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1F899F-48B4-9396-6EB8-9069CE26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707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6E7B70D-E515-FE34-2D61-6EBFBE6E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358A84-5D41-95DA-441F-95D4E0BD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A51AAE-97E4-7CD2-241E-C955B2A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58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6D1779-F3FE-EF7E-DF4C-F6182C40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7DF13E-CF14-FE95-CD0A-9143485F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541EEA-5669-E575-072D-A5E3FABB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250F12-4EA8-E4AF-252D-F6E074E1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A7F267-7DCE-5340-2D92-D92A7031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964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F2E47B-7E60-9DB5-D9B6-CAB3CE36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7B6C23-D9FC-46E2-B432-CCD9E68F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605AF5-55F2-B7C6-1609-87E53C8A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034F35-7A0E-2155-B190-486A6BB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8982CF-090B-4C15-D4B6-9CF0ED1A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AA5D1F3-731D-70BF-024D-3D404AFA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022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7857C-AD09-4B89-4847-476086BB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A54E2B-EA1D-DEAA-3C0B-99D303A7A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DD2904-F79A-EBAA-DCB6-9385BE0D7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C63A04-498E-7C76-CD20-95936633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84DBC6-5D30-B918-D019-4D674D3A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426702-79EE-85F3-2101-301D6108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045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911DC-FB2B-59E6-F0A9-D198F0D2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E257004-86A2-8675-B81A-598675D1C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2A6493-F4F0-1115-4ECB-4CADB3A9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F5B9AD-A9E7-3483-623D-8DC2D8B3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AB268E-9677-911C-E068-933ABA5E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390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A4820A3-C76B-2364-8AC2-6C393F694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CF0840A-F75E-8741-402A-A3CE08562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11A06B-82A8-E5E3-9679-91515BD3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802368-0C12-5014-2D8B-508FD379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E18A31-279C-0F21-0211-CA15F5CB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43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883495-83D0-6AF0-B92E-1E3637C7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0754DF-4440-B728-C9E4-2AA758AF7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23B047-1280-F75C-10C4-070373388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F8438A1-4F0A-EEF4-1234-A9CD1C68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571FE6-76F3-67C5-2E4E-A8E0753F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4C10A9-AD12-E4DF-8A13-DD4775EC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84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0F975B-FAC5-D390-EBAC-DB69BEC3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2160CF-8634-B6C0-D065-90E59739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DBC96A-CA0F-5B17-174E-7A539C413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91306C3-498F-AB42-CF34-CE4ED7305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E4FFE08-0FB9-EB3A-9757-9F9599BC8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4899B78-3242-1AD0-F013-5BA61C64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036266-A40C-F4FA-A6DE-9D25C88E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D17B559-0C12-FB9B-BC49-A6972E4C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77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102684-8A92-C0FB-BE40-B9766CBB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D327DF2-391C-85E7-FBA9-0230CA0F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7E93F5C-31F0-000C-6A24-712BAB85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1F899F-48B4-9396-6EB8-9069CE26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70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6E7B70D-E515-FE34-2D61-6EBFBE6E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358A84-5D41-95DA-441F-95D4E0BD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A51AAE-97E4-7CD2-241E-C955B2A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58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F2E47B-7E60-9DB5-D9B6-CAB3CE36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7B6C23-D9FC-46E2-B432-CCD9E68F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605AF5-55F2-B7C6-1609-87E53C8A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034F35-7A0E-2155-B190-486A6BB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8982CF-090B-4C15-D4B6-9CF0ED1A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AA5D1F3-731D-70BF-024D-3D404AFA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02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7857C-AD09-4B89-4847-476086BB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A54E2B-EA1D-DEAA-3C0B-99D303A7A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DD2904-F79A-EBAA-DCB6-9385BE0D7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C63A04-498E-7C76-CD20-95936633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84DBC6-5D30-B918-D019-4D674D3A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426702-79EE-85F3-2101-301D6108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04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FA686B-896B-A0FB-8D9A-A7FAD2D8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13529B-25A1-DFFB-5A92-F8490712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0AA9FB-4FF5-5D51-FB02-5CAECD6D9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32AC01-3E2C-1B20-EF72-B69D23481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C75FDA-8101-E504-3655-EE2315EB4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80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FA686B-896B-A0FB-8D9A-A7FAD2D8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13529B-25A1-DFFB-5A92-F8490712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0AA9FB-4FF5-5D51-FB02-5CAECD6D9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32AC01-3E2C-1B20-EF72-B69D23481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C75FDA-8101-E504-3655-EE2315EB4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0" name="AccentBar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gradFill>
            <a:gsLst>
              <a:gs pos="0">
                <a:srgbClr val="D97757"/>
              </a:gs>
              <a:gs pos="50000">
                <a:srgbClr val="E8C468"/>
              </a:gs>
              <a:gs pos="100000">
                <a:srgbClr val="6CC5A0"/>
              </a:gs>
            </a:gsLst>
            <a:lin ang="0" scaled="1"/>
          </a:gradFill>
          <a:ln w="0">
            <a:noFill/>
          </a:ln>
        </p:spPr>
        <p:txBody>
          <a:bodyPr/>
          <a:lstStyle/>
          <a:p>
            <a:endParaRPr lang="ko-KR"/>
          </a:p>
        </p:txBody>
      </p:sp>
      <p:sp>
        <p:nvSpPr>
          <p:cNvPr id="101" name="DecoCircle"/>
          <p:cNvSpPr/>
          <p:nvPr/>
        </p:nvSpPr>
        <p:spPr>
          <a:xfrm>
            <a:off x="10200000" y="-300000"/>
            <a:ext cx="2400000" cy="2400000"/>
          </a:xfrm>
          <a:prstGeom prst="ellipse">
            <a:avLst/>
          </a:prstGeom>
          <a:solidFill>
            <a:srgbClr val="D97757">
              <a:alpha val="8000"/>
            </a:srgbClr>
          </a:solidFill>
          <a:ln w="0">
            <a:noFill/>
          </a:ln>
        </p:spPr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40380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D0D8E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D0D8E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D0D8E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0D8E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0D8E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0D8E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0D8E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0D8E0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0D8E0"/>
          </a:solidFill>
          <a:latin typeface="+mn-lt"/>
          <a:ea typeface="+mn-ea"/>
          <a:cs typeface="+mn-cs"/>
        </a:defRPr>
      </a:lvl9pPr>
    </p:bodyStyle>
    <p:otherStyle>
      <a:defPPr>
        <a:defRPr lang="ko-KR">
          <a:solidFill>
            <a:srgbClr val="D0D8E0"/>
          </a:solidFill>
        </a:defRPr>
      </a:defPPr>
      <a:lvl1pPr marL="0" algn="l" defTabSz="914400" rtl="0" eaLnBrk="1" latinLnBrk="1" hangingPunct="1">
        <a:defRPr sz="1800" kern="1200">
          <a:solidFill>
            <a:srgbClr val="D0D8E0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rgbClr val="D0D8E0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rgbClr val="D0D8E0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rgbClr val="D0D8E0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rgbClr val="D0D8E0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rgbClr val="D0D8E0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rgbClr val="D0D8E0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rgbClr val="D0D8E0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rgbClr val="D0D8E0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FA686B-896B-A0FB-8D9A-A7FAD2D8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13529B-25A1-DFFB-5A92-F8490712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0AA9FB-4FF5-5D51-FB02-5CAECD6D9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BC2CFC-5FAC-45E2-B0CA-426645CB38E0}" type="datetimeFigureOut">
              <a:rPr lang="ko-KR" altLang="en-US" smtClean="0"/>
              <a:t>2026-03-17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32AC01-3E2C-1B20-EF72-B69D23481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C75FDA-8101-E504-3655-EE2315EB4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8A565C-2092-4EE2-8767-5815FB0491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80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526D47-A4C1-D7EA-03B5-A9A7E309B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8000"/>
            <a:ext cx="9144000" cy="12700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>
                <a:solidFill>
                  <a:srgbClr val="FFFFFF"/>
                </a:solidFill>
                <a:latin typeface="Aptos Display"/>
              </a:rPr>
              <a:t>Claude in Excel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01862C3-7B3F-1D7A-BDC5-411D54F34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159000"/>
          </a:xfrm>
        </p:spPr>
        <p:txBody>
          <a:bodyPr/>
          <a:lstStyle/>
          <a:p>
            <a:pPr algn="ctr">
              <a:buNone/>
            </a:pPr>
            <a:r>
              <a:rPr lang="ko-KR" sz="2200" dirty="0" err="1">
                <a:solidFill>
                  <a:srgbClr val="D0D8E0"/>
                </a:solidFill>
                <a:latin typeface="Aptos"/>
              </a:rPr>
              <a:t>AI로</a:t>
            </a:r>
            <a:r>
              <a:rPr lang="ko-KR" sz="2200">
                <a:solidFill>
                  <a:srgbClr val="D0D8E0"/>
                </a:solidFill>
                <a:latin typeface="Aptos"/>
              </a:rPr>
              <a:t> 데이터 분석의 새 시대를 열</a:t>
            </a:r>
            <a:r>
              <a:rPr lang="ko-KR" altLang="en-US" sz="2200">
                <a:solidFill>
                  <a:srgbClr val="D0D8E0"/>
                </a:solidFill>
                <a:latin typeface="Aptos"/>
              </a:rPr>
              <a:t>다</a:t>
            </a:r>
            <a:r>
              <a:rPr lang="en-US" altLang="ko-KR" sz="2200">
                <a:solidFill>
                  <a:srgbClr val="D0D8E0"/>
                </a:solidFill>
                <a:latin typeface="Aptos"/>
              </a:rPr>
              <a:t>.</a:t>
            </a:r>
            <a:endParaRPr lang="ko-KR" sz="2200">
              <a:solidFill>
                <a:srgbClr val="D0D8E0"/>
              </a:solidFill>
              <a:latin typeface="Aptos"/>
            </a:endParaRPr>
          </a:p>
          <a:p>
            <a:pPr algn="ctr">
              <a:buNone/>
            </a:pPr>
            <a:r>
              <a:rPr lang="ko-KR" sz="1600">
                <a:solidFill>
                  <a:srgbClr val="D97757"/>
                </a:solidFill>
                <a:latin typeface="Aptos"/>
              </a:rPr>
              <a:t>2025.10 Beta 출시  |  Anthropic</a:t>
            </a:r>
          </a:p>
        </p:txBody>
      </p:sp>
    </p:spTree>
    <p:extLst>
      <p:ext uri="{BB962C8B-B14F-4D97-AF65-F5344CB8AC3E}">
        <p14:creationId xmlns:p14="http://schemas.microsoft.com/office/powerpoint/2010/main" val="170280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예시 </a:t>
            </a: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3) </a:t>
            </a: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비정형 데이터 정리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2E0B4F-534E-DB88-ACED-1E25BBDEE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5218"/>
            <a:ext cx="12192000" cy="5149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A9374-FC75-1954-0FC8-7AD13B61AA5E}"/>
              </a:ext>
            </a:extLst>
          </p:cNvPr>
          <p:cNvSpPr txBox="1"/>
          <p:nvPr/>
        </p:nvSpPr>
        <p:spPr>
          <a:xfrm>
            <a:off x="3479983" y="3630553"/>
            <a:ext cx="5552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안녕하세요</a:t>
            </a:r>
            <a:r>
              <a:rPr lang="en-US" altLang="ko-KR"/>
              <a:t>, </a:t>
            </a:r>
            <a:r>
              <a:rPr lang="ko-KR" altLang="en-US"/>
              <a:t>다름이 아니라 제가 이번에 큰맘 먹고 와이프 선물로 </a:t>
            </a:r>
            <a:r>
              <a:rPr lang="en-US" altLang="ko-KR"/>
              <a:t>LG </a:t>
            </a:r>
            <a:r>
              <a:rPr lang="ko-KR" altLang="en-US"/>
              <a:t>디오스 오브제컬렉션 냉장고를 장만했거든요</a:t>
            </a:r>
            <a:r>
              <a:rPr lang="en-US" altLang="ko-KR"/>
              <a:t>. </a:t>
            </a:r>
            <a:r>
              <a:rPr lang="ko-KR" altLang="en-US"/>
              <a:t>무드업 기능이 너무 예뻐 보여서 샀는데</a:t>
            </a:r>
            <a:r>
              <a:rPr lang="en-US" altLang="ko-KR"/>
              <a:t>, </a:t>
            </a:r>
            <a:r>
              <a:rPr lang="ko-KR" altLang="en-US"/>
              <a:t>이게 광고처럼 앱에서 색깔 바꾸는 게 잘 안 되네요</a:t>
            </a:r>
            <a:r>
              <a:rPr lang="en-US" altLang="ko-KR"/>
              <a:t>. </a:t>
            </a:r>
            <a:r>
              <a:rPr lang="ko-KR" altLang="en-US"/>
              <a:t>제가 기계를 잘 못 만지는 건지</a:t>
            </a:r>
            <a:r>
              <a:rPr lang="en-US" altLang="ko-KR"/>
              <a:t>... ThinQ </a:t>
            </a:r>
            <a:r>
              <a:rPr lang="ko-KR" altLang="en-US"/>
              <a:t>앱이랑 연동은 된 거 같은데 자꾸 연결이 끊겼다고 뜹니다</a:t>
            </a:r>
            <a:r>
              <a:rPr lang="en-US" altLang="ko-KR"/>
              <a:t>. </a:t>
            </a:r>
            <a:r>
              <a:rPr lang="ko-KR" altLang="en-US"/>
              <a:t>주말에 손님 오기로 해서 빨리 고쳐야 하거든요</a:t>
            </a:r>
            <a:r>
              <a:rPr lang="en-US" altLang="ko-KR"/>
              <a:t>. </a:t>
            </a:r>
            <a:r>
              <a:rPr lang="ko-KR" altLang="en-US"/>
              <a:t>제 이름은 김엘지고요</a:t>
            </a:r>
            <a:r>
              <a:rPr lang="en-US" altLang="ko-KR"/>
              <a:t>, </a:t>
            </a:r>
            <a:r>
              <a:rPr lang="ko-KR" altLang="en-US"/>
              <a:t>번호는 </a:t>
            </a:r>
            <a:r>
              <a:rPr lang="en-US" altLang="ko-KR"/>
              <a:t>010-1234-5678</a:t>
            </a:r>
            <a:r>
              <a:rPr lang="ko-KR" altLang="en-US"/>
              <a:t>입니다</a:t>
            </a:r>
            <a:r>
              <a:rPr lang="en-US" altLang="ko-KR"/>
              <a:t>. </a:t>
            </a:r>
            <a:r>
              <a:rPr lang="ko-KR" altLang="en-US"/>
              <a:t>혹시 기사님이 방문해야 하는 건가요</a:t>
            </a:r>
            <a:r>
              <a:rPr lang="en-US" altLang="ko-KR"/>
              <a:t>? </a:t>
            </a:r>
            <a:r>
              <a:rPr lang="ko-KR" altLang="en-US"/>
              <a:t>아니면 앱 문제인가요</a:t>
            </a:r>
            <a:r>
              <a:rPr lang="en-US" altLang="ko-KR"/>
              <a:t>? </a:t>
            </a:r>
            <a:r>
              <a:rPr lang="ko-KR" altLang="en-US"/>
              <a:t>답답하네요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1A487D3-3A6B-5C1E-D060-4BE4E54181F1}"/>
              </a:ext>
            </a:extLst>
          </p:cNvPr>
          <p:cNvSpPr/>
          <p:nvPr/>
        </p:nvSpPr>
        <p:spPr>
          <a:xfrm>
            <a:off x="98676" y="1993260"/>
            <a:ext cx="3078700" cy="3420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F707F82-C381-37D7-E908-C5249BEB2572}"/>
              </a:ext>
            </a:extLst>
          </p:cNvPr>
          <p:cNvCxnSpPr/>
          <p:nvPr/>
        </p:nvCxnSpPr>
        <p:spPr>
          <a:xfrm>
            <a:off x="3124748" y="2335338"/>
            <a:ext cx="815724" cy="1295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492170B-6087-D5CA-059A-254F70E6F792}"/>
              </a:ext>
            </a:extLst>
          </p:cNvPr>
          <p:cNvSpPr/>
          <p:nvPr/>
        </p:nvSpPr>
        <p:spPr>
          <a:xfrm>
            <a:off x="3545767" y="3630553"/>
            <a:ext cx="5486400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E68F48C-0C18-DDA2-AD3D-5FADBB050813}"/>
              </a:ext>
            </a:extLst>
          </p:cNvPr>
          <p:cNvSpPr/>
          <p:nvPr/>
        </p:nvSpPr>
        <p:spPr>
          <a:xfrm>
            <a:off x="9832536" y="5302205"/>
            <a:ext cx="2205965" cy="1427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59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예시 </a:t>
            </a: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3) </a:t>
            </a: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비정형 데이터 정리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CC6BB0-5F2C-C201-8EA5-BEA2E034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948"/>
            <a:ext cx="12192000" cy="514105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61DC576-FA6C-6DD3-36EB-16DD032D3098}"/>
              </a:ext>
            </a:extLst>
          </p:cNvPr>
          <p:cNvSpPr/>
          <p:nvPr/>
        </p:nvSpPr>
        <p:spPr>
          <a:xfrm>
            <a:off x="3115975" y="1822222"/>
            <a:ext cx="4238696" cy="3039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66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예시 </a:t>
            </a: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4) </a:t>
            </a: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필터보고서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D1F054C-50F0-A97B-E70D-87F296944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478"/>
            <a:ext cx="12192000" cy="514952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D280126-4946-2113-98D8-9A3B1C3F8329}"/>
              </a:ext>
            </a:extLst>
          </p:cNvPr>
          <p:cNvSpPr/>
          <p:nvPr/>
        </p:nvSpPr>
        <p:spPr>
          <a:xfrm>
            <a:off x="9832536" y="5302205"/>
            <a:ext cx="2205965" cy="1427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96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예시 </a:t>
            </a: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4) </a:t>
            </a: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필터보고서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1C35B7-FD6D-3C44-2D29-633D58773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555"/>
            <a:ext cx="12192000" cy="515244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3CBA17A-A37D-2F69-3A1F-40715E29128B}"/>
              </a:ext>
            </a:extLst>
          </p:cNvPr>
          <p:cNvSpPr/>
          <p:nvPr/>
        </p:nvSpPr>
        <p:spPr>
          <a:xfrm>
            <a:off x="5839436" y="1822223"/>
            <a:ext cx="2679614" cy="1111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47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예시 </a:t>
            </a: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5) PDF </a:t>
            </a: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추출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4C97A98-B37D-6D0F-3A92-6CB1E0558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539"/>
            <a:ext cx="12192000" cy="516646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55EBB94-DE89-7961-51FD-B72EDBE1FE8E}"/>
              </a:ext>
            </a:extLst>
          </p:cNvPr>
          <p:cNvSpPr/>
          <p:nvPr/>
        </p:nvSpPr>
        <p:spPr>
          <a:xfrm>
            <a:off x="9865427" y="3835218"/>
            <a:ext cx="2159920" cy="2822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624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예시 </a:t>
            </a: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5) PDF </a:t>
            </a: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추출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25BD3D0-3C54-ADD7-B7FF-12E5BE4C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827"/>
            <a:ext cx="12192000" cy="510717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4B14B6B-AD08-8613-5795-05550EDE9B34}"/>
              </a:ext>
            </a:extLst>
          </p:cNvPr>
          <p:cNvSpPr/>
          <p:nvPr/>
        </p:nvSpPr>
        <p:spPr>
          <a:xfrm>
            <a:off x="50427" y="2644525"/>
            <a:ext cx="4449209" cy="3776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5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예시 </a:t>
            </a: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6) </a:t>
            </a: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대시보드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4BB3460-1E5E-18E6-7A0F-4C407D2E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0926"/>
            <a:ext cx="12192000" cy="514707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A9F7CC5-4591-1805-07D2-A248A426EA07}"/>
              </a:ext>
            </a:extLst>
          </p:cNvPr>
          <p:cNvSpPr/>
          <p:nvPr/>
        </p:nvSpPr>
        <p:spPr>
          <a:xfrm>
            <a:off x="9865427" y="4670676"/>
            <a:ext cx="2140185" cy="1986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43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예시 </a:t>
            </a: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6) </a:t>
            </a: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대시보드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4922F2B-E86F-FB87-A1CD-CD9EA4608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4899"/>
            <a:ext cx="12192000" cy="51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41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512" y="2766218"/>
            <a:ext cx="2026975" cy="1325563"/>
          </a:xfrm>
        </p:spPr>
        <p:txBody>
          <a:bodyPr/>
          <a:lstStyle/>
          <a:p>
            <a:pPr>
              <a:buNone/>
            </a:pP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Thank you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05143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09798E-119C-0CC3-2939-6A60EE88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sz="3200" b="1" err="1">
                <a:solidFill>
                  <a:srgbClr val="FFFFFF"/>
                </a:solidFill>
                <a:latin typeface="Aptos Display"/>
              </a:rPr>
              <a:t>Claude</a:t>
            </a:r>
            <a:r>
              <a:rPr lang="ko-KR" sz="3200" b="1">
                <a:solidFill>
                  <a:srgbClr val="FFFFFF"/>
                </a:solidFill>
                <a:latin typeface="Aptos Display"/>
              </a:rPr>
              <a:t> </a:t>
            </a: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in</a:t>
            </a:r>
            <a:r>
              <a:rPr lang="ko-KR" sz="3200" b="1">
                <a:solidFill>
                  <a:srgbClr val="FFFFFF"/>
                </a:solidFill>
                <a:latin typeface="Aptos Display"/>
              </a:rPr>
              <a:t> Excel이란?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5DA666-6B2E-67CF-88D6-E27172775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sz="1800" b="1">
                <a:solidFill>
                  <a:srgbClr val="D97757"/>
                </a:solidFill>
                <a:latin typeface="Aptos"/>
              </a:rPr>
              <a:t>Excel 안에서 AI와 함께 작업하는 새로운 방식</a:t>
            </a:r>
          </a:p>
          <a:p>
            <a:pPr marL="0" indent="0">
              <a:buNone/>
            </a:pPr>
            <a:endParaRPr lang="ko-KR" sz="800"/>
          </a:p>
          <a:p>
            <a:pPr marL="228600" indent="-228600">
              <a:buFont typeface="Arial"/>
              <a:buChar char="●"/>
            </a:pPr>
            <a:r>
              <a:rPr lang="ko-KR" sz="1600">
                <a:solidFill>
                  <a:srgbClr val="D0D8E0"/>
                </a:solidFill>
                <a:latin typeface="Aptos"/>
              </a:rPr>
              <a:t>Anthropic이 개발한 AI 모델 Claude가 Excel 사이드바에서 직접 동작</a:t>
            </a:r>
          </a:p>
          <a:p>
            <a:pPr marL="228600" indent="-228600">
              <a:buFont typeface="Arial"/>
              <a:buChar char="●"/>
            </a:pPr>
            <a:r>
              <a:rPr lang="ko-KR" altLang="en-US" sz="1600">
                <a:solidFill>
                  <a:srgbClr val="D0D8E0"/>
                </a:solidFill>
                <a:latin typeface="Aptos"/>
              </a:rPr>
              <a:t>엑셀파일</a:t>
            </a:r>
            <a:r>
              <a:rPr lang="ko-KR" sz="1600">
                <a:solidFill>
                  <a:srgbClr val="D0D8E0"/>
                </a:solidFill>
                <a:latin typeface="Aptos"/>
              </a:rPr>
              <a:t>을 읽고, 분석하고, 수정하고, 새로 만들 수 있음</a:t>
            </a:r>
          </a:p>
          <a:p>
            <a:pPr marL="228600" indent="-228600">
              <a:buFont typeface="Arial"/>
              <a:buChar char="●"/>
            </a:pPr>
            <a:r>
              <a:rPr lang="ko-KR" sz="1600">
                <a:solidFill>
                  <a:srgbClr val="D0D8E0"/>
                </a:solidFill>
                <a:latin typeface="Aptos"/>
              </a:rPr>
              <a:t>모든 변경 사항을 셋 레벨 인용과 함께 투명하게 추적</a:t>
            </a:r>
          </a:p>
          <a:p>
            <a:pPr marL="228600" indent="-228600">
              <a:buFont typeface="Arial"/>
              <a:buChar char="●"/>
            </a:pPr>
            <a:r>
              <a:rPr lang="ko-KR" sz="1600">
                <a:solidFill>
                  <a:srgbClr val="D0D8E0"/>
                </a:solidFill>
                <a:latin typeface="Aptos"/>
              </a:rPr>
              <a:t>2025년 10월 베타 출시, 현재 Pro / Max / Team / Enterprise 플랜 지원</a:t>
            </a:r>
          </a:p>
          <a:p>
            <a:pPr marL="0" indent="0">
              <a:buNone/>
            </a:pPr>
            <a:endParaRPr lang="ko-KR" sz="800"/>
          </a:p>
          <a:p>
            <a:pPr marL="0" indent="0">
              <a:buNone/>
            </a:pPr>
            <a:r>
              <a:rPr lang="ko-KR" sz="1500" i="1">
                <a:solidFill>
                  <a:srgbClr val="5B9BD5"/>
                </a:solidFill>
                <a:latin typeface="Aptos"/>
              </a:rPr>
              <a:t>💡 2026년 3월부터 Excel ↔ PowerPoint 간 대화 공유 기능 추가</a:t>
            </a:r>
          </a:p>
        </p:txBody>
      </p:sp>
    </p:spTree>
    <p:extLst>
      <p:ext uri="{BB962C8B-B14F-4D97-AF65-F5344CB8AC3E}">
        <p14:creationId xmlns:p14="http://schemas.microsoft.com/office/powerpoint/2010/main" val="400719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6C291-29AA-BFB8-86B4-499106D5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sz="3200" b="1">
                <a:solidFill>
                  <a:srgbClr val="FFFFFF"/>
                </a:solidFill>
                <a:latin typeface="Aptos Display"/>
              </a:rPr>
              <a:t>핵심 데이터 분석 기능</a:t>
            </a:r>
          </a:p>
        </p:txBody>
      </p:sp>
      <p:sp>
        <p:nvSpPr>
          <p:cNvPr id="200" name="Card0"/>
          <p:cNvSpPr/>
          <p:nvPr/>
        </p:nvSpPr>
        <p:spPr>
          <a:xfrm>
            <a:off x="700000" y="1600000"/>
            <a:ext cx="3800000" cy="2200000"/>
          </a:xfrm>
          <a:prstGeom prst="roundRect">
            <a:avLst>
              <a:gd name="adj" fmla="val 8000"/>
            </a:avLst>
          </a:prstGeom>
          <a:solidFill>
            <a:srgbClr val="1A2B3D"/>
          </a:solidFill>
          <a:ln w="12700">
            <a:solidFill>
              <a:srgbClr val="D97757">
                <a:alpha val="40000"/>
              </a:srgbClr>
            </a:solidFill>
          </a:ln>
        </p:spPr>
        <p:txBody>
          <a:bodyPr wrap="square" lIns="180000" tIns="140000" rIns="140000" bIns="100000" anchor="t"/>
          <a:lstStyle/>
          <a:p>
            <a:pPr marL="0" indent="0">
              <a:buNone/>
            </a:pPr>
            <a:r>
              <a:rPr lang="en-US" sz="2400" b="1">
                <a:solidFill>
                  <a:srgbClr val="D97757"/>
                </a:solidFill>
                <a:latin typeface="Aptos Display"/>
              </a:rPr>
              <a:t>01</a:t>
            </a:r>
            <a:r>
              <a:rPr lang="ko-KR" sz="1800" b="1">
                <a:solidFill>
                  <a:srgbClr val="FFFFFF"/>
                </a:solidFill>
                <a:latin typeface="Aptos"/>
              </a:rPr>
              <a:t>  수식 설명 &amp; 셀 추적</a:t>
            </a:r>
          </a:p>
          <a:p>
            <a:pPr marL="0" indent="0">
              <a:buNone/>
            </a:pPr>
            <a:endParaRPr lang="ko-KR" sz="600"/>
          </a:p>
          <a:p>
            <a:pPr marL="0" indent="0">
              <a:lnSpc>
                <a:spcPts val="2200"/>
              </a:lnSpc>
              <a:buNone/>
            </a:pPr>
            <a:r>
              <a:rPr lang="ko-KR" sz="1400">
                <a:solidFill>
                  <a:srgbClr val="B8C5D6"/>
                </a:solidFill>
                <a:latin typeface="Aptos"/>
              </a:rPr>
              <a:t>복잡한 수식을 자연어로 설명</a:t>
            </a:r>
          </a:p>
          <a:p>
            <a:pPr marL="0" indent="0">
              <a:lnSpc>
                <a:spcPts val="2200"/>
              </a:lnSpc>
              <a:buNone/>
            </a:pPr>
            <a:r>
              <a:rPr lang="ko-KR" sz="1400">
                <a:solidFill>
                  <a:srgbClr val="B8C5D6"/>
                </a:solidFill>
                <a:latin typeface="Aptos"/>
              </a:rPr>
              <a:t>셀 레벨 인용으로 검증 가능</a:t>
            </a:r>
          </a:p>
        </p:txBody>
      </p:sp>
      <p:sp>
        <p:nvSpPr>
          <p:cNvPr id="201" name="Card1"/>
          <p:cNvSpPr/>
          <p:nvPr/>
        </p:nvSpPr>
        <p:spPr>
          <a:xfrm>
            <a:off x="4800000" y="1600000"/>
            <a:ext cx="3800000" cy="2200000"/>
          </a:xfrm>
          <a:prstGeom prst="roundRect">
            <a:avLst>
              <a:gd name="adj" fmla="val 8000"/>
            </a:avLst>
          </a:prstGeom>
          <a:solidFill>
            <a:srgbClr val="1A2B3D"/>
          </a:solidFill>
          <a:ln w="12700">
            <a:solidFill>
              <a:srgbClr val="5B9BD5">
                <a:alpha val="40000"/>
              </a:srgbClr>
            </a:solidFill>
          </a:ln>
        </p:spPr>
        <p:txBody>
          <a:bodyPr wrap="square" lIns="180000" tIns="140000" rIns="140000" bIns="100000" anchor="t"/>
          <a:lstStyle/>
          <a:p>
            <a:pPr marL="0" indent="0">
              <a:buNone/>
            </a:pPr>
            <a:r>
              <a:rPr lang="en-US" sz="2400" b="1">
                <a:solidFill>
                  <a:srgbClr val="5B9BD5"/>
                </a:solidFill>
                <a:latin typeface="Aptos Display"/>
              </a:rPr>
              <a:t>02</a:t>
            </a:r>
            <a:r>
              <a:rPr lang="ko-KR" sz="1800" b="1">
                <a:solidFill>
                  <a:srgbClr val="FFFFFF"/>
                </a:solidFill>
                <a:latin typeface="Aptos"/>
              </a:rPr>
              <a:t>  시나리오 분석</a:t>
            </a:r>
          </a:p>
          <a:p>
            <a:pPr marL="0" indent="0">
              <a:buNone/>
            </a:pPr>
            <a:endParaRPr lang="ko-KR" sz="600"/>
          </a:p>
          <a:p>
            <a:pPr marL="0" indent="0">
              <a:lnSpc>
                <a:spcPts val="2200"/>
              </a:lnSpc>
              <a:buNone/>
            </a:pPr>
            <a:r>
              <a:rPr lang="ko-KR" sz="1400">
                <a:solidFill>
                  <a:srgbClr val="B8C5D6"/>
                </a:solidFill>
                <a:latin typeface="Aptos"/>
              </a:rPr>
              <a:t>가정값 변경 시 영향도 분석</a:t>
            </a:r>
          </a:p>
          <a:p>
            <a:pPr marL="0" indent="0">
              <a:lnSpc>
                <a:spcPts val="2200"/>
              </a:lnSpc>
              <a:buNone/>
            </a:pPr>
            <a:r>
              <a:rPr lang="ko-KR" sz="1400">
                <a:solidFill>
                  <a:srgbClr val="B8C5D6"/>
                </a:solidFill>
                <a:latin typeface="Aptos"/>
              </a:rPr>
              <a:t>수식 의존성 자동 보존</a:t>
            </a:r>
          </a:p>
        </p:txBody>
      </p:sp>
      <p:sp>
        <p:nvSpPr>
          <p:cNvPr id="202" name="Card2"/>
          <p:cNvSpPr/>
          <p:nvPr/>
        </p:nvSpPr>
        <p:spPr>
          <a:xfrm>
            <a:off x="700000" y="4000000"/>
            <a:ext cx="3800000" cy="2200000"/>
          </a:xfrm>
          <a:prstGeom prst="roundRect">
            <a:avLst>
              <a:gd name="adj" fmla="val 8000"/>
            </a:avLst>
          </a:prstGeom>
          <a:solidFill>
            <a:srgbClr val="1A2B3D"/>
          </a:solidFill>
          <a:ln w="12700">
            <a:solidFill>
              <a:srgbClr val="6CC5A0">
                <a:alpha val="40000"/>
              </a:srgbClr>
            </a:solidFill>
          </a:ln>
        </p:spPr>
        <p:txBody>
          <a:bodyPr wrap="square" lIns="180000" tIns="140000" rIns="140000" bIns="100000" anchor="t"/>
          <a:lstStyle/>
          <a:p>
            <a:pPr marL="0" indent="0">
              <a:buNone/>
            </a:pPr>
            <a:r>
              <a:rPr lang="en-US" sz="2400" b="1">
                <a:solidFill>
                  <a:srgbClr val="6CC5A0"/>
                </a:solidFill>
                <a:latin typeface="Aptos Display"/>
              </a:rPr>
              <a:t>03</a:t>
            </a:r>
            <a:r>
              <a:rPr lang="ko-KR" sz="1800" b="1">
                <a:solidFill>
                  <a:srgbClr val="FFFFFF"/>
                </a:solidFill>
                <a:latin typeface="Aptos"/>
              </a:rPr>
              <a:t>  에러 디버깅</a:t>
            </a:r>
          </a:p>
          <a:p>
            <a:pPr marL="0" indent="0">
              <a:buNone/>
            </a:pPr>
            <a:endParaRPr lang="ko-KR" sz="600"/>
          </a:p>
          <a:p>
            <a:pPr marL="0" indent="0">
              <a:lnSpc>
                <a:spcPts val="2200"/>
              </a:lnSpc>
              <a:buNone/>
            </a:pPr>
            <a:r>
              <a:rPr lang="ko-KR" sz="1400">
                <a:solidFill>
                  <a:srgbClr val="B8C5D6"/>
                </a:solidFill>
                <a:latin typeface="Aptos"/>
              </a:rPr>
              <a:t>#REF!, #VALUE! 오류 자동 추적</a:t>
            </a:r>
          </a:p>
          <a:p>
            <a:pPr marL="0" indent="0">
              <a:lnSpc>
                <a:spcPts val="2200"/>
              </a:lnSpc>
              <a:buNone/>
            </a:pPr>
            <a:r>
              <a:rPr lang="ko-KR" sz="1400">
                <a:solidFill>
                  <a:srgbClr val="B8C5D6"/>
                </a:solidFill>
                <a:latin typeface="Aptos"/>
              </a:rPr>
              <a:t>원인 분석 및 수정 제안</a:t>
            </a:r>
          </a:p>
        </p:txBody>
      </p:sp>
      <p:sp>
        <p:nvSpPr>
          <p:cNvPr id="203" name="Card3"/>
          <p:cNvSpPr/>
          <p:nvPr/>
        </p:nvSpPr>
        <p:spPr>
          <a:xfrm>
            <a:off x="4800000" y="4000000"/>
            <a:ext cx="3800000" cy="2200000"/>
          </a:xfrm>
          <a:prstGeom prst="roundRect">
            <a:avLst>
              <a:gd name="adj" fmla="val 8000"/>
            </a:avLst>
          </a:prstGeom>
          <a:solidFill>
            <a:srgbClr val="1A2B3D"/>
          </a:solidFill>
          <a:ln w="12700">
            <a:solidFill>
              <a:srgbClr val="E8C468">
                <a:alpha val="40000"/>
              </a:srgbClr>
            </a:solidFill>
          </a:ln>
        </p:spPr>
        <p:txBody>
          <a:bodyPr wrap="square" lIns="180000" tIns="140000" rIns="140000" bIns="100000" anchor="t"/>
          <a:lstStyle/>
          <a:p>
            <a:pPr marL="0" indent="0">
              <a:buNone/>
            </a:pPr>
            <a:r>
              <a:rPr lang="en-US" sz="2400" b="1">
                <a:solidFill>
                  <a:srgbClr val="E8C468"/>
                </a:solidFill>
                <a:latin typeface="Aptos Display"/>
              </a:rPr>
              <a:t>04</a:t>
            </a:r>
            <a:r>
              <a:rPr lang="ko-KR" sz="1800" b="1">
                <a:solidFill>
                  <a:srgbClr val="FFFFFF"/>
                </a:solidFill>
                <a:latin typeface="Aptos"/>
              </a:rPr>
              <a:t>  피벗테이블 &amp; 차트</a:t>
            </a:r>
          </a:p>
          <a:p>
            <a:pPr marL="0" indent="0">
              <a:buNone/>
            </a:pPr>
            <a:endParaRPr lang="ko-KR" sz="600"/>
          </a:p>
          <a:p>
            <a:pPr marL="0" indent="0">
              <a:lnSpc>
                <a:spcPts val="2200"/>
              </a:lnSpc>
              <a:buNone/>
            </a:pPr>
            <a:r>
              <a:rPr lang="ko-KR" sz="1400">
                <a:solidFill>
                  <a:srgbClr val="B8C5D6"/>
                </a:solidFill>
                <a:latin typeface="Aptos"/>
              </a:rPr>
              <a:t>피벗테이블 생성/편집</a:t>
            </a:r>
          </a:p>
          <a:p>
            <a:pPr marL="0" indent="0">
              <a:lnSpc>
                <a:spcPts val="2200"/>
              </a:lnSpc>
              <a:buNone/>
            </a:pPr>
            <a:r>
              <a:rPr lang="ko-KR" sz="1400">
                <a:solidFill>
                  <a:srgbClr val="B8C5D6"/>
                </a:solidFill>
                <a:latin typeface="Aptos"/>
              </a:rPr>
              <a:t>데이터 시각화 자동 생성</a:t>
            </a:r>
          </a:p>
        </p:txBody>
      </p:sp>
    </p:spTree>
    <p:extLst>
      <p:ext uri="{BB962C8B-B14F-4D97-AF65-F5344CB8AC3E}">
        <p14:creationId xmlns:p14="http://schemas.microsoft.com/office/powerpoint/2010/main" val="395130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11FC58-C7E5-8F23-A60E-BA920B04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sz="3200" b="1">
                <a:solidFill>
                  <a:srgbClr val="FFFFFF"/>
                </a:solidFill>
                <a:latin typeface="Aptos Display"/>
              </a:rPr>
              <a:t>실전 활용 시나리오</a:t>
            </a:r>
          </a:p>
        </p:txBody>
      </p:sp>
      <p:sp>
        <p:nvSpPr>
          <p:cNvPr id="300" name="Num0"/>
          <p:cNvSpPr/>
          <p:nvPr/>
        </p:nvSpPr>
        <p:spPr>
          <a:xfrm>
            <a:off x="1300000" y="1550000"/>
            <a:ext cx="550000" cy="550000"/>
          </a:xfrm>
          <a:prstGeom prst="ellipse">
            <a:avLst/>
          </a:prstGeom>
          <a:solidFill>
            <a:srgbClr val="D97757"/>
          </a:solidFill>
          <a:ln w="0">
            <a:noFill/>
          </a:ln>
        </p:spPr>
        <p:txBody>
          <a:bodyPr wrap="none" lIns="0" tIns="0" rIns="0" bIns="0" anchor="ctr" anchorCtr="1"/>
          <a:lstStyle/>
          <a:p>
            <a:pPr algn="ctr">
              <a:buNone/>
            </a:pPr>
            <a:r>
              <a:rPr lang="en-US" sz="2400" b="1">
                <a:solidFill>
                  <a:srgbClr val="FFFFFF"/>
                </a:solidFill>
                <a:latin typeface="Aptos Display"/>
              </a:rPr>
              <a:t>1</a:t>
            </a:r>
          </a:p>
        </p:txBody>
      </p:sp>
      <p:sp>
        <p:nvSpPr>
          <p:cNvPr id="310" name="Label0"/>
          <p:cNvSpPr/>
          <p:nvPr/>
        </p:nvSpPr>
        <p:spPr>
          <a:xfrm>
            <a:off x="450000" y="2250000"/>
            <a:ext cx="2300000" cy="40000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ko-KR" sz="1800" b="1">
                <a:solidFill>
                  <a:srgbClr val="FFFFFF"/>
                </a:solidFill>
                <a:latin typeface="Aptos"/>
              </a:rPr>
              <a:t>데이터 정리</a:t>
            </a:r>
          </a:p>
        </p:txBody>
      </p:sp>
      <p:sp>
        <p:nvSpPr>
          <p:cNvPr id="320" name="Desc0"/>
          <p:cNvSpPr/>
          <p:nvPr/>
        </p:nvSpPr>
        <p:spPr>
          <a:xfrm>
            <a:off x="450000" y="2750000"/>
            <a:ext cx="2300000" cy="1300000"/>
          </a:xfrm>
          <a:prstGeom prst="roundRect">
            <a:avLst>
              <a:gd name="adj" fmla="val 8000"/>
            </a:avLst>
          </a:prstGeom>
          <a:solidFill>
            <a:srgbClr val="1A2B3D"/>
          </a:solidFill>
          <a:ln w="0">
            <a:noFill/>
          </a:ln>
        </p:spPr>
        <p:txBody>
          <a:bodyPr wrap="square" lIns="120000" tIns="100000" rIns="120000" bIns="80000" anchor="ctr"/>
          <a:lstStyle/>
          <a:p>
            <a:pPr algn="ctr">
              <a:lnSpc>
                <a:spcPts val="2000"/>
              </a:lnSpc>
              <a:buNone/>
            </a:pPr>
            <a:r>
              <a:rPr lang="ko-KR" sz="1400" i="1">
                <a:solidFill>
                  <a:srgbClr val="B8C5D6"/>
                </a:solidFill>
                <a:latin typeface="Aptos"/>
              </a:rPr>
              <a:t>"날짜 형식 통일하고</a:t>
            </a:r>
          </a:p>
          <a:p>
            <a:pPr algn="ctr">
              <a:lnSpc>
                <a:spcPts val="2000"/>
              </a:lnSpc>
              <a:buNone/>
            </a:pPr>
            <a:r>
              <a:rPr lang="ko-KR" sz="1400" i="1">
                <a:solidFill>
                  <a:srgbClr val="B8C5D6"/>
                </a:solidFill>
                <a:latin typeface="Aptos"/>
              </a:rPr>
              <a:t>중복 제거해줘"</a:t>
            </a:r>
          </a:p>
        </p:txBody>
      </p:sp>
      <p:sp>
        <p:nvSpPr>
          <p:cNvPr id="330" name="Arrow0"/>
          <p:cNvSpPr/>
          <p:nvPr/>
        </p:nvSpPr>
        <p:spPr>
          <a:xfrm>
            <a:off x="2850000" y="1750000"/>
            <a:ext cx="500000" cy="20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8C5D6">
              <a:alpha val="30000"/>
            </a:srgbClr>
          </a:solidFill>
          <a:ln w="0">
            <a:noFill/>
          </a:ln>
        </p:spPr>
        <p:txBody>
          <a:bodyPr/>
          <a:lstStyle/>
          <a:p>
            <a:endParaRPr lang="ko-KR"/>
          </a:p>
        </p:txBody>
      </p:sp>
      <p:sp>
        <p:nvSpPr>
          <p:cNvPr id="301" name="Num1"/>
          <p:cNvSpPr/>
          <p:nvPr/>
        </p:nvSpPr>
        <p:spPr>
          <a:xfrm>
            <a:off x="4200000" y="1550000"/>
            <a:ext cx="550000" cy="550000"/>
          </a:xfrm>
          <a:prstGeom prst="ellipse">
            <a:avLst/>
          </a:prstGeom>
          <a:solidFill>
            <a:srgbClr val="5B9BD5"/>
          </a:solidFill>
          <a:ln w="0">
            <a:noFill/>
          </a:ln>
        </p:spPr>
        <p:txBody>
          <a:bodyPr wrap="none" lIns="0" tIns="0" rIns="0" bIns="0" anchor="ctr" anchorCtr="1"/>
          <a:lstStyle/>
          <a:p>
            <a:pPr algn="ctr">
              <a:buNone/>
            </a:pPr>
            <a:r>
              <a:rPr lang="en-US" sz="2400" b="1">
                <a:solidFill>
                  <a:srgbClr val="FFFFFF"/>
                </a:solidFill>
                <a:latin typeface="Aptos Display"/>
              </a:rPr>
              <a:t>2</a:t>
            </a:r>
          </a:p>
        </p:txBody>
      </p:sp>
      <p:sp>
        <p:nvSpPr>
          <p:cNvPr id="311" name="Label1"/>
          <p:cNvSpPr/>
          <p:nvPr/>
        </p:nvSpPr>
        <p:spPr>
          <a:xfrm>
            <a:off x="3350000" y="2250000"/>
            <a:ext cx="2300000" cy="40000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ko-KR" sz="1800" b="1">
                <a:solidFill>
                  <a:srgbClr val="FFFFFF"/>
                </a:solidFill>
                <a:latin typeface="Aptos"/>
              </a:rPr>
              <a:t>분석 수행</a:t>
            </a:r>
          </a:p>
        </p:txBody>
      </p:sp>
      <p:sp>
        <p:nvSpPr>
          <p:cNvPr id="321" name="Desc1"/>
          <p:cNvSpPr/>
          <p:nvPr/>
        </p:nvSpPr>
        <p:spPr>
          <a:xfrm>
            <a:off x="3350000" y="2750000"/>
            <a:ext cx="2300000" cy="1300000"/>
          </a:xfrm>
          <a:prstGeom prst="roundRect">
            <a:avLst>
              <a:gd name="adj" fmla="val 8000"/>
            </a:avLst>
          </a:prstGeom>
          <a:solidFill>
            <a:srgbClr val="1A2B3D"/>
          </a:solidFill>
          <a:ln w="0">
            <a:noFill/>
          </a:ln>
        </p:spPr>
        <p:txBody>
          <a:bodyPr wrap="square" lIns="120000" tIns="100000" rIns="120000" bIns="80000" anchor="ctr"/>
          <a:lstStyle/>
          <a:p>
            <a:pPr algn="ctr">
              <a:lnSpc>
                <a:spcPts val="2000"/>
              </a:lnSpc>
              <a:buNone/>
            </a:pPr>
            <a:r>
              <a:rPr lang="ko-KR" sz="1400" i="1">
                <a:solidFill>
                  <a:srgbClr val="B8C5D6"/>
                </a:solidFill>
                <a:latin typeface="Aptos"/>
              </a:rPr>
              <a:t>"매출 트렌드 분석하고</a:t>
            </a:r>
          </a:p>
          <a:p>
            <a:pPr algn="ctr">
              <a:lnSpc>
                <a:spcPts val="2000"/>
              </a:lnSpc>
              <a:buNone/>
            </a:pPr>
            <a:r>
              <a:rPr lang="ko-KR" sz="1400" i="1">
                <a:solidFill>
                  <a:srgbClr val="B8C5D6"/>
                </a:solidFill>
                <a:latin typeface="Aptos"/>
              </a:rPr>
              <a:t>상위 10개 고객 찾아줘"</a:t>
            </a:r>
          </a:p>
        </p:txBody>
      </p:sp>
      <p:sp>
        <p:nvSpPr>
          <p:cNvPr id="331" name="Arrow1"/>
          <p:cNvSpPr/>
          <p:nvPr/>
        </p:nvSpPr>
        <p:spPr>
          <a:xfrm>
            <a:off x="5750000" y="1750000"/>
            <a:ext cx="500000" cy="20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8C5D6">
              <a:alpha val="30000"/>
            </a:srgbClr>
          </a:solidFill>
          <a:ln w="0">
            <a:noFill/>
          </a:ln>
        </p:spPr>
        <p:txBody>
          <a:bodyPr/>
          <a:lstStyle/>
          <a:p>
            <a:endParaRPr lang="ko-KR"/>
          </a:p>
        </p:txBody>
      </p:sp>
      <p:sp>
        <p:nvSpPr>
          <p:cNvPr id="302" name="Num2"/>
          <p:cNvSpPr/>
          <p:nvPr/>
        </p:nvSpPr>
        <p:spPr>
          <a:xfrm>
            <a:off x="7100000" y="1550000"/>
            <a:ext cx="550000" cy="550000"/>
          </a:xfrm>
          <a:prstGeom prst="ellipse">
            <a:avLst/>
          </a:prstGeom>
          <a:solidFill>
            <a:srgbClr val="6CC5A0"/>
          </a:solidFill>
          <a:ln w="0">
            <a:noFill/>
          </a:ln>
        </p:spPr>
        <p:txBody>
          <a:bodyPr wrap="none" lIns="0" tIns="0" rIns="0" bIns="0" anchor="ctr" anchorCtr="1"/>
          <a:lstStyle/>
          <a:p>
            <a:pPr algn="ctr">
              <a:buNone/>
            </a:pPr>
            <a:r>
              <a:rPr lang="en-US" sz="2400" b="1">
                <a:solidFill>
                  <a:srgbClr val="FFFFFF"/>
                </a:solidFill>
                <a:latin typeface="Aptos Display"/>
              </a:rPr>
              <a:t>3</a:t>
            </a:r>
          </a:p>
        </p:txBody>
      </p:sp>
      <p:sp>
        <p:nvSpPr>
          <p:cNvPr id="312" name="Label2"/>
          <p:cNvSpPr/>
          <p:nvPr/>
        </p:nvSpPr>
        <p:spPr>
          <a:xfrm>
            <a:off x="6250000" y="2250000"/>
            <a:ext cx="2300000" cy="40000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ko-KR" sz="1800" b="1">
                <a:solidFill>
                  <a:srgbClr val="FFFFFF"/>
                </a:solidFill>
                <a:latin typeface="Aptos"/>
              </a:rPr>
              <a:t>시각화</a:t>
            </a:r>
          </a:p>
        </p:txBody>
      </p:sp>
      <p:sp>
        <p:nvSpPr>
          <p:cNvPr id="322" name="Desc2"/>
          <p:cNvSpPr/>
          <p:nvPr/>
        </p:nvSpPr>
        <p:spPr>
          <a:xfrm>
            <a:off x="6250000" y="2750000"/>
            <a:ext cx="2300000" cy="1300000"/>
          </a:xfrm>
          <a:prstGeom prst="roundRect">
            <a:avLst>
              <a:gd name="adj" fmla="val 8000"/>
            </a:avLst>
          </a:prstGeom>
          <a:solidFill>
            <a:srgbClr val="1A2B3D"/>
          </a:solidFill>
          <a:ln w="0">
            <a:noFill/>
          </a:ln>
        </p:spPr>
        <p:txBody>
          <a:bodyPr wrap="square" lIns="120000" tIns="100000" rIns="120000" bIns="80000" anchor="ctr"/>
          <a:lstStyle/>
          <a:p>
            <a:pPr algn="ctr">
              <a:lnSpc>
                <a:spcPts val="2000"/>
              </a:lnSpc>
              <a:buNone/>
            </a:pPr>
            <a:r>
              <a:rPr lang="ko-KR" sz="1400" i="1">
                <a:solidFill>
                  <a:srgbClr val="B8C5D6"/>
                </a:solidFill>
                <a:latin typeface="Aptos"/>
              </a:rPr>
              <a:t>"분기별 비교 차트와</a:t>
            </a:r>
          </a:p>
          <a:p>
            <a:pPr algn="ctr">
              <a:lnSpc>
                <a:spcPts val="2000"/>
              </a:lnSpc>
              <a:buNone/>
            </a:pPr>
            <a:r>
              <a:rPr lang="ko-KR" sz="1400" i="1">
                <a:solidFill>
                  <a:srgbClr val="B8C5D6"/>
                </a:solidFill>
                <a:latin typeface="Aptos"/>
              </a:rPr>
              <a:t>피벗테이블 만들어줘"</a:t>
            </a:r>
          </a:p>
        </p:txBody>
      </p:sp>
      <p:sp>
        <p:nvSpPr>
          <p:cNvPr id="332" name="Arrow2"/>
          <p:cNvSpPr/>
          <p:nvPr/>
        </p:nvSpPr>
        <p:spPr>
          <a:xfrm>
            <a:off x="8650000" y="1750000"/>
            <a:ext cx="500000" cy="20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8C5D6">
              <a:alpha val="30000"/>
            </a:srgbClr>
          </a:solidFill>
          <a:ln w="0">
            <a:noFill/>
          </a:ln>
        </p:spPr>
        <p:txBody>
          <a:bodyPr/>
          <a:lstStyle/>
          <a:p>
            <a:endParaRPr lang="ko-KR"/>
          </a:p>
        </p:txBody>
      </p:sp>
      <p:sp>
        <p:nvSpPr>
          <p:cNvPr id="303" name="Num3"/>
          <p:cNvSpPr/>
          <p:nvPr/>
        </p:nvSpPr>
        <p:spPr>
          <a:xfrm>
            <a:off x="10000000" y="1550000"/>
            <a:ext cx="550000" cy="550000"/>
          </a:xfrm>
          <a:prstGeom prst="ellipse">
            <a:avLst/>
          </a:prstGeom>
          <a:solidFill>
            <a:srgbClr val="E8C468"/>
          </a:solidFill>
          <a:ln w="0">
            <a:noFill/>
          </a:ln>
        </p:spPr>
        <p:txBody>
          <a:bodyPr wrap="none" lIns="0" tIns="0" rIns="0" bIns="0" anchor="ctr" anchorCtr="1"/>
          <a:lstStyle/>
          <a:p>
            <a:pPr algn="ctr">
              <a:buNone/>
            </a:pPr>
            <a:r>
              <a:rPr lang="en-US" sz="2400" b="1">
                <a:solidFill>
                  <a:srgbClr val="FFFFFF"/>
                </a:solidFill>
                <a:latin typeface="Aptos Display"/>
              </a:rPr>
              <a:t>4</a:t>
            </a:r>
          </a:p>
        </p:txBody>
      </p:sp>
      <p:sp>
        <p:nvSpPr>
          <p:cNvPr id="313" name="Label3"/>
          <p:cNvSpPr/>
          <p:nvPr/>
        </p:nvSpPr>
        <p:spPr>
          <a:xfrm>
            <a:off x="9150000" y="2250000"/>
            <a:ext cx="2300000" cy="40000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ko-KR" sz="1800" b="1">
                <a:solidFill>
                  <a:srgbClr val="FFFFFF"/>
                </a:solidFill>
                <a:latin typeface="Aptos"/>
              </a:rPr>
              <a:t>PPT 연동</a:t>
            </a:r>
          </a:p>
        </p:txBody>
      </p:sp>
      <p:sp>
        <p:nvSpPr>
          <p:cNvPr id="323" name="Desc3"/>
          <p:cNvSpPr/>
          <p:nvPr/>
        </p:nvSpPr>
        <p:spPr>
          <a:xfrm>
            <a:off x="9150000" y="2750000"/>
            <a:ext cx="2300000" cy="1300000"/>
          </a:xfrm>
          <a:prstGeom prst="roundRect">
            <a:avLst>
              <a:gd name="adj" fmla="val 8000"/>
            </a:avLst>
          </a:prstGeom>
          <a:solidFill>
            <a:srgbClr val="1A2B3D"/>
          </a:solidFill>
          <a:ln w="0">
            <a:noFill/>
          </a:ln>
        </p:spPr>
        <p:txBody>
          <a:bodyPr wrap="square" lIns="120000" tIns="100000" rIns="120000" bIns="80000" anchor="ctr"/>
          <a:lstStyle/>
          <a:p>
            <a:pPr algn="ctr">
              <a:lnSpc>
                <a:spcPts val="2000"/>
              </a:lnSpc>
              <a:buNone/>
            </a:pPr>
            <a:r>
              <a:rPr lang="ko-KR" sz="1400" i="1">
                <a:solidFill>
                  <a:srgbClr val="B8C5D6"/>
                </a:solidFill>
                <a:latin typeface="Aptos"/>
              </a:rPr>
              <a:t>"이 분석 결과를</a:t>
            </a:r>
          </a:p>
          <a:p>
            <a:pPr algn="ctr">
              <a:lnSpc>
                <a:spcPts val="2000"/>
              </a:lnSpc>
              <a:buNone/>
            </a:pPr>
            <a:r>
              <a:rPr lang="ko-KR" sz="1400" i="1">
                <a:solidFill>
                  <a:srgbClr val="B8C5D6"/>
                </a:solidFill>
                <a:latin typeface="Aptos"/>
              </a:rPr>
              <a:t>PPT 슬라이드로 옮겨줘"</a:t>
            </a:r>
          </a:p>
        </p:txBody>
      </p:sp>
      <p:sp>
        <p:nvSpPr>
          <p:cNvPr id="399" name="Note"/>
          <p:cNvSpPr/>
          <p:nvPr/>
        </p:nvSpPr>
        <p:spPr>
          <a:xfrm>
            <a:off x="450000" y="5700000"/>
            <a:ext cx="11200000" cy="50000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/>
          <a:lstStyle/>
          <a:p>
            <a:pPr algn="ctr">
              <a:buNone/>
            </a:pPr>
            <a:r>
              <a:rPr lang="ko-KR" sz="1500">
                <a:solidFill>
                  <a:srgbClr val="5B9BD5"/>
                </a:solidFill>
                <a:latin typeface="Aptos"/>
              </a:rPr>
              <a:t>✨ 하나의 대화로 데이터 정리부터 시각화, PowerPoint 연동까지 원스톱으로 완성</a:t>
            </a:r>
          </a:p>
        </p:txBody>
      </p:sp>
    </p:spTree>
    <p:extLst>
      <p:ext uri="{BB962C8B-B14F-4D97-AF65-F5344CB8AC3E}">
        <p14:creationId xmlns:p14="http://schemas.microsoft.com/office/powerpoint/2010/main" val="125841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sz="3200" b="1">
                <a:solidFill>
                  <a:srgbClr val="FFFFFF"/>
                </a:solidFill>
                <a:latin typeface="Aptos Display"/>
              </a:rPr>
              <a:t>시작하기 &amp; 주의사항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A813AA-76AF-8E42-1BB3-DC4661E5B8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sz="1800" b="1">
                <a:solidFill>
                  <a:srgbClr val="6CC5A0"/>
                </a:solidFill>
                <a:latin typeface="Aptos"/>
              </a:rPr>
              <a:t>✅  시작하는 방법</a:t>
            </a:r>
          </a:p>
          <a:p>
            <a:pPr marL="0" indent="0">
              <a:buNone/>
            </a:pPr>
            <a:endParaRPr lang="ko-KR" sz="600"/>
          </a:p>
          <a:p>
            <a:pPr marL="228600" indent="-228600">
              <a:lnSpc>
                <a:spcPts val="2400"/>
              </a:lnSpc>
              <a:buFont typeface="Arial"/>
              <a:buAutoNum type="arabicPeriod"/>
            </a:pPr>
            <a:r>
              <a:rPr lang="ko-KR" sz="1500">
                <a:solidFill>
                  <a:srgbClr val="D0D8E0"/>
                </a:solidFill>
                <a:latin typeface="Aptos"/>
              </a:rPr>
              <a:t>Microsoft Marketplace에서 설치</a:t>
            </a:r>
          </a:p>
          <a:p>
            <a:pPr marL="228600" indent="-228600">
              <a:lnSpc>
                <a:spcPts val="2400"/>
              </a:lnSpc>
              <a:buFont typeface="Arial"/>
              <a:buAutoNum type="arabicPeriod"/>
            </a:pPr>
            <a:r>
              <a:rPr lang="ko-KR" sz="1500">
                <a:solidFill>
                  <a:srgbClr val="D0D8E0"/>
                </a:solidFill>
                <a:latin typeface="Aptos"/>
              </a:rPr>
              <a:t>Excel에서 애드인 활성화</a:t>
            </a:r>
          </a:p>
          <a:p>
            <a:pPr marL="228600" indent="-228600">
              <a:lnSpc>
                <a:spcPts val="2400"/>
              </a:lnSpc>
              <a:buFont typeface="Arial"/>
              <a:buAutoNum type="arabicPeriod"/>
            </a:pPr>
            <a:r>
              <a:rPr lang="ko-KR" sz="1500">
                <a:solidFill>
                  <a:srgbClr val="D0D8E0"/>
                </a:solidFill>
                <a:latin typeface="Aptos"/>
              </a:rPr>
              <a:t>Claude 계정으로 로그인</a:t>
            </a:r>
          </a:p>
          <a:p>
            <a:pPr marL="0" indent="0">
              <a:buNone/>
            </a:pPr>
            <a:endParaRPr lang="ko-KR" sz="800"/>
          </a:p>
          <a:p>
            <a:pPr marL="0" indent="0">
              <a:buNone/>
            </a:pPr>
            <a:r>
              <a:rPr lang="ko-KR" sz="1500" b="1">
                <a:solidFill>
                  <a:srgbClr val="D97757"/>
                </a:solidFill>
                <a:latin typeface="Aptos"/>
              </a:rPr>
              <a:t>단축키: Ctrl+Alt+C (Win)</a:t>
            </a:r>
          </a:p>
          <a:p>
            <a:pPr marL="0" indent="0">
              <a:buNone/>
            </a:pPr>
            <a:r>
              <a:rPr lang="ko-KR" sz="1500" b="1">
                <a:solidFill>
                  <a:srgbClr val="D97757"/>
                </a:solidFill>
                <a:latin typeface="Aptos"/>
              </a:rPr>
              <a:t>Ctrl+Option+C (Mac)</a:t>
            </a:r>
          </a:p>
          <a:p>
            <a:pPr marL="0" indent="0">
              <a:buNone/>
            </a:pPr>
            <a:endParaRPr lang="ko-KR" sz="800"/>
          </a:p>
          <a:p>
            <a:pPr marL="0" indent="0">
              <a:buNone/>
            </a:pPr>
            <a:r>
              <a:rPr lang="ko-KR" sz="1400">
                <a:solidFill>
                  <a:srgbClr val="B8C5D6"/>
                </a:solidFill>
                <a:latin typeface="Aptos"/>
              </a:rPr>
              <a:t>지원 파일: .xlsx, .xlsm</a:t>
            </a:r>
          </a:p>
          <a:p>
            <a:pPr marL="0" indent="0">
              <a:buNone/>
            </a:pPr>
            <a:r>
              <a:rPr lang="ko-KR" sz="1400">
                <a:solidFill>
                  <a:srgbClr val="B8C5D6"/>
                </a:solidFill>
                <a:latin typeface="Aptos"/>
              </a:rPr>
              <a:t>플랜: Pro / Max / Team / Enterprise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15941F2-EBEC-4EA5-973B-33ACD9F79E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sz="1800" b="1">
                <a:solidFill>
                  <a:srgbClr val="E8C468"/>
                </a:solidFill>
                <a:latin typeface="Aptos"/>
              </a:rPr>
              <a:t>⚠️  주의사항</a:t>
            </a:r>
          </a:p>
          <a:p>
            <a:pPr marL="0" indent="0">
              <a:buNone/>
            </a:pPr>
            <a:endParaRPr lang="ko-KR" sz="600"/>
          </a:p>
          <a:p>
            <a:pPr marL="228600" indent="-228600">
              <a:lnSpc>
                <a:spcPts val="2400"/>
              </a:lnSpc>
              <a:buFont typeface="Arial"/>
              <a:buChar char="●"/>
            </a:pPr>
            <a:r>
              <a:rPr lang="ko-KR" sz="1500">
                <a:solidFill>
                  <a:srgbClr val="D0D8E0"/>
                </a:solidFill>
                <a:latin typeface="Aptos"/>
              </a:rPr>
              <a:t>최종 결과물은 반드시 사람이 검토</a:t>
            </a:r>
          </a:p>
          <a:p>
            <a:pPr marL="228600" indent="-228600">
              <a:lnSpc>
                <a:spcPts val="2400"/>
              </a:lnSpc>
              <a:buFont typeface="Arial"/>
              <a:buChar char="●"/>
            </a:pPr>
            <a:r>
              <a:rPr lang="ko-KR" sz="1500">
                <a:solidFill>
                  <a:srgbClr val="D0D8E0"/>
                </a:solidFill>
                <a:latin typeface="Aptos"/>
              </a:rPr>
              <a:t>민감한 데이터는 적절한 보안 통제 필요</a:t>
            </a:r>
          </a:p>
          <a:p>
            <a:pPr marL="228600" indent="-228600">
              <a:lnSpc>
                <a:spcPts val="2400"/>
              </a:lnSpc>
              <a:buFont typeface="Arial"/>
              <a:buChar char="●"/>
            </a:pPr>
            <a:r>
              <a:rPr lang="ko-KR" sz="1500">
                <a:solidFill>
                  <a:srgbClr val="D0D8E0"/>
                </a:solidFill>
                <a:latin typeface="Aptos"/>
              </a:rPr>
              <a:t>외부 소스 파일 사용 시 프롬프트 인젝션 주의</a:t>
            </a:r>
          </a:p>
          <a:p>
            <a:pPr marL="0" indent="0">
              <a:buNone/>
            </a:pPr>
            <a:endParaRPr lang="ko-KR" sz="800"/>
          </a:p>
          <a:p>
            <a:pPr marL="0" indent="0">
              <a:buNone/>
            </a:pPr>
            <a:r>
              <a:rPr lang="ko-KR" sz="1500" b="1">
                <a:solidFill>
                  <a:srgbClr val="E8C468"/>
                </a:solidFill>
                <a:latin typeface="Aptos"/>
              </a:rPr>
              <a:t>미지원 기능</a:t>
            </a:r>
          </a:p>
          <a:p>
            <a:pPr marL="228600" indent="-228600">
              <a:lnSpc>
                <a:spcPts val="2400"/>
              </a:lnSpc>
              <a:buFont typeface="Arial"/>
              <a:buChar char="×"/>
            </a:pPr>
            <a:r>
              <a:rPr lang="ko-KR" sz="1400">
                <a:solidFill>
                  <a:srgbClr val="B8C5D6"/>
                </a:solidFill>
                <a:latin typeface="Aptos"/>
              </a:rPr>
              <a:t>VBA / 매크로</a:t>
            </a:r>
          </a:p>
          <a:p>
            <a:pPr marL="228600" indent="-228600">
              <a:lnSpc>
                <a:spcPts val="2400"/>
              </a:lnSpc>
              <a:buFont typeface="Arial"/>
              <a:buChar char="×"/>
            </a:pPr>
            <a:r>
              <a:rPr lang="ko-KR" sz="1400">
                <a:solidFill>
                  <a:srgbClr val="B8C5D6"/>
                </a:solidFill>
                <a:latin typeface="Aptos"/>
              </a:rPr>
              <a:t>Power Query / Power Pivot</a:t>
            </a:r>
          </a:p>
          <a:p>
            <a:pPr marL="228600" indent="-228600">
              <a:lnSpc>
                <a:spcPts val="2400"/>
              </a:lnSpc>
              <a:buFont typeface="Arial"/>
              <a:buChar char="×"/>
            </a:pPr>
            <a:r>
              <a:rPr lang="ko-KR" sz="1400">
                <a:solidFill>
                  <a:srgbClr val="B8C5D6"/>
                </a:solidFill>
                <a:latin typeface="Aptos"/>
              </a:rPr>
              <a:t>외부 DB 연결</a:t>
            </a:r>
          </a:p>
        </p:txBody>
      </p:sp>
    </p:spTree>
    <p:extLst>
      <p:ext uri="{BB962C8B-B14F-4D97-AF65-F5344CB8AC3E}">
        <p14:creationId xmlns:p14="http://schemas.microsoft.com/office/powerpoint/2010/main" val="176114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예시</a:t>
            </a: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1) </a:t>
            </a: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오류 수정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3EB718FD-A5EA-0C87-D630-2DA279DB2E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64327"/>
            <a:ext cx="12192000" cy="5193673"/>
          </a:xfr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4C01F0A-39AB-EB3A-658D-128F1E5519C5}"/>
              </a:ext>
            </a:extLst>
          </p:cNvPr>
          <p:cNvSpPr/>
          <p:nvPr/>
        </p:nvSpPr>
        <p:spPr>
          <a:xfrm>
            <a:off x="5058802" y="1894583"/>
            <a:ext cx="3197110" cy="1072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4AC104C-51FB-1929-0026-318BCE818AE7}"/>
              </a:ext>
            </a:extLst>
          </p:cNvPr>
          <p:cNvSpPr/>
          <p:nvPr/>
        </p:nvSpPr>
        <p:spPr>
          <a:xfrm>
            <a:off x="9770046" y="5928248"/>
            <a:ext cx="2163202" cy="630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23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예시</a:t>
            </a:r>
            <a:r>
              <a:rPr lang="en-US" altLang="ko-KR" sz="3200" b="1">
                <a:solidFill>
                  <a:srgbClr val="FFFFFF"/>
                </a:solidFill>
                <a:latin typeface="Aptos Display"/>
              </a:rPr>
              <a:t>1) </a:t>
            </a:r>
            <a:r>
              <a:rPr lang="ko-KR" altLang="en-US" sz="3200" b="1">
                <a:solidFill>
                  <a:srgbClr val="FFFFFF"/>
                </a:solidFill>
                <a:latin typeface="Aptos Display"/>
              </a:rPr>
              <a:t>오류 수정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4A8AF45-452A-F94E-AD62-867D3467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208889" cy="5177214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245B7C37-8684-9943-8014-0248CFB8F67B}"/>
              </a:ext>
            </a:extLst>
          </p:cNvPr>
          <p:cNvSpPr/>
          <p:nvPr/>
        </p:nvSpPr>
        <p:spPr>
          <a:xfrm>
            <a:off x="5085117" y="1888001"/>
            <a:ext cx="3197110" cy="1072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74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 dirty="0">
                <a:solidFill>
                  <a:srgbClr val="FFFFFF"/>
                </a:solidFill>
                <a:latin typeface="Aptos Display"/>
              </a:rPr>
              <a:t>예시 </a:t>
            </a:r>
            <a:r>
              <a:rPr lang="en-US" altLang="ko-KR" sz="3200" b="1" dirty="0">
                <a:solidFill>
                  <a:srgbClr val="FFFFFF"/>
                </a:solidFill>
                <a:latin typeface="Aptos Display"/>
              </a:rPr>
              <a:t>2) </a:t>
            </a:r>
            <a:r>
              <a:rPr lang="ko-KR" altLang="en-US" sz="3200" b="1" dirty="0" err="1">
                <a:solidFill>
                  <a:srgbClr val="FFFFFF"/>
                </a:solidFill>
                <a:latin typeface="Aptos Display"/>
              </a:rPr>
              <a:t>개인정보숨김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AA2A4C4-6D2D-007E-5AB5-C24F2837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224069" cy="516731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7BC4AE5-B07A-F947-A8B5-FE8FBD285D1E}"/>
              </a:ext>
            </a:extLst>
          </p:cNvPr>
          <p:cNvSpPr/>
          <p:nvPr/>
        </p:nvSpPr>
        <p:spPr>
          <a:xfrm>
            <a:off x="9828155" y="5506136"/>
            <a:ext cx="2223506" cy="1111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05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1923"/>
            </a:gs>
            <a:gs pos="100000">
              <a:srgbClr val="1625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56F52-D6BE-A690-5939-EAA5E817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200" b="1" dirty="0">
                <a:solidFill>
                  <a:srgbClr val="FFFFFF"/>
                </a:solidFill>
                <a:latin typeface="Aptos Display"/>
              </a:rPr>
              <a:t>예시 </a:t>
            </a:r>
            <a:r>
              <a:rPr lang="en-US" altLang="ko-KR" sz="3200" b="1" dirty="0">
                <a:solidFill>
                  <a:srgbClr val="FFFFFF"/>
                </a:solidFill>
                <a:latin typeface="Aptos Display"/>
              </a:rPr>
              <a:t>2) </a:t>
            </a:r>
            <a:r>
              <a:rPr lang="ko-KR" altLang="en-US" sz="3200" b="1" dirty="0" err="1">
                <a:solidFill>
                  <a:srgbClr val="FFFFFF"/>
                </a:solidFill>
                <a:latin typeface="Aptos Display"/>
              </a:rPr>
              <a:t>개인정보숨김</a:t>
            </a:r>
            <a:endParaRPr lang="ko-KR" sz="3200" b="1">
              <a:solidFill>
                <a:srgbClr val="FFFFFF"/>
              </a:solidFill>
              <a:latin typeface="Aptos Display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2EF28BD-1B28-F604-8B40-8C0C502D2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244"/>
            <a:ext cx="12192000" cy="515375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3C6B2F4-D60A-2A59-1B48-1924ED57DFDA}"/>
              </a:ext>
            </a:extLst>
          </p:cNvPr>
          <p:cNvSpPr/>
          <p:nvPr/>
        </p:nvSpPr>
        <p:spPr>
          <a:xfrm>
            <a:off x="4984246" y="1940633"/>
            <a:ext cx="2423051" cy="2802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82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Claude AI">
      <a:dk1>
        <a:srgbClr val="FFFFFF"/>
      </a:dk1>
      <a:lt1>
        <a:srgbClr val="0F1923"/>
      </a:lt1>
      <a:dk2>
        <a:srgbClr val="B8C5D6"/>
      </a:dk2>
      <a:lt2>
        <a:srgbClr val="1A2B3D"/>
      </a:lt2>
      <a:accent1>
        <a:srgbClr val="D97757"/>
      </a:accent1>
      <a:accent2>
        <a:srgbClr val="5B9BD5"/>
      </a:accent2>
      <a:accent3>
        <a:srgbClr val="6CC5A0"/>
      </a:accent3>
      <a:accent4>
        <a:srgbClr val="E8C468"/>
      </a:accent4>
      <a:accent5>
        <a:srgbClr val="B07CC6"/>
      </a:accent5>
      <a:accent6>
        <a:srgbClr val="4ECDC4"/>
      </a:accent6>
      <a:hlink>
        <a:srgbClr val="467886"/>
      </a:hlink>
      <a:folHlink>
        <a:srgbClr val="96607D"/>
      </a:folHlink>
    </a:clrScheme>
    <a:fontScheme name="Claude AI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477662C-0947-4DF7-A7BE-13343BF7F16B}">
  <we:reference id="wa200010001" version="1.0.0.1" store="en-US" storeType="OMEX"/>
  <we:alternateReferences>
    <we:reference id="wa200010001" version="1.0.0.1" store="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435</Words>
  <Application>Microsoft Office PowerPoint</Application>
  <PresentationFormat>와이드스크린</PresentationFormat>
  <Paragraphs>88</Paragraphs>
  <Slides>18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맑은 고딕</vt:lpstr>
      <vt:lpstr>Aptos</vt:lpstr>
      <vt:lpstr>Aptos Display</vt:lpstr>
      <vt:lpstr>Arial</vt:lpstr>
      <vt:lpstr>Office 테마</vt:lpstr>
      <vt:lpstr>Office 테마</vt:lpstr>
      <vt:lpstr>Office 테마</vt:lpstr>
      <vt:lpstr>Claude in Excel</vt:lpstr>
      <vt:lpstr>Claude in Excel이란?</vt:lpstr>
      <vt:lpstr>핵심 데이터 분석 기능</vt:lpstr>
      <vt:lpstr>실전 활용 시나리오</vt:lpstr>
      <vt:lpstr>시작하기 &amp; 주의사항</vt:lpstr>
      <vt:lpstr>예시1) 오류 수정</vt:lpstr>
      <vt:lpstr>예시1) 오류 수정</vt:lpstr>
      <vt:lpstr>예시 2) 개인정보숨김</vt:lpstr>
      <vt:lpstr>예시 2) 개인정보숨김</vt:lpstr>
      <vt:lpstr>예시 3) 비정형 데이터 정리</vt:lpstr>
      <vt:lpstr>예시 3) 비정형 데이터 정리</vt:lpstr>
      <vt:lpstr>예시 4) 필터보고서</vt:lpstr>
      <vt:lpstr>예시 4) 필터보고서</vt:lpstr>
      <vt:lpstr>예시 5) PDF 추출</vt:lpstr>
      <vt:lpstr>예시 5) PDF 추출</vt:lpstr>
      <vt:lpstr>예시 6) 대시보드</vt:lpstr>
      <vt:lpstr>예시 6) 대시보드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정한교</dc:creator>
  <cp:lastModifiedBy>정한교</cp:lastModifiedBy>
  <cp:revision>1</cp:revision>
  <dcterms:created xsi:type="dcterms:W3CDTF">2026-03-16T19:18:26Z</dcterms:created>
  <dcterms:modified xsi:type="dcterms:W3CDTF">2026-03-17T02:54:37Z</dcterms:modified>
</cp:coreProperties>
</file>