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2"/>
  </p:notesMasterIdLst>
  <p:sldIdLst>
    <p:sldId id="275" r:id="rId4"/>
    <p:sldId id="276" r:id="rId5"/>
    <p:sldId id="277" r:id="rId6"/>
    <p:sldId id="278" r:id="rId7"/>
    <p:sldId id="280" r:id="rId8"/>
    <p:sldId id="282" r:id="rId9"/>
    <p:sldId id="286" r:id="rId10"/>
    <p:sldId id="287" r:id="rId11"/>
    <p:sldId id="288" r:id="rId12"/>
    <p:sldId id="289" r:id="rId13"/>
    <p:sldId id="290" r:id="rId14"/>
    <p:sldId id="292" r:id="rId15"/>
    <p:sldId id="293" r:id="rId16"/>
    <p:sldId id="294" r:id="rId17"/>
    <p:sldId id="295" r:id="rId18"/>
    <p:sldId id="296" r:id="rId19"/>
    <p:sldId id="297" r:id="rId20"/>
    <p:sldId id="298" r:id="rId2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3" d="100"/>
          <a:sy n="83" d="100"/>
        </p:scale>
        <p:origin x="929" y="4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D4F6F-C6DF-4A3F-A867-F9D86DC65D57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5C5DD-512A-46FF-8A39-C77D35BC23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5475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5C5DD-512A-46FF-8A39-C77D35BC233B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0575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5C5DD-512A-46FF-8A39-C77D35BC233B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5957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5C5DD-512A-46FF-8A39-C77D35BC233B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2435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5C5DD-512A-46FF-8A39-C77D35BC233B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5292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5C5DD-512A-46FF-8A39-C77D35BC233B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94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9C4525-80C7-C221-983B-DB3D7849C7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B53F51C-CA29-3066-6A4E-91000B205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CC70AF6-B2CE-04BF-225A-CFF0BF5FC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DCC3976-D66D-47B6-2F37-16F1FEFCF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142A7E5-6282-CB8F-4F0E-32886813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5069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E911DC-FB2B-59E6-F0A9-D198F0D24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E257004-86A2-8675-B81A-598675D1C8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D2A6493-F4F0-1115-4ECB-4CADB3A95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5F5B9AD-A9E7-3483-623D-8DC2D8B31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6AB268E-9677-911C-E068-933ABA5E9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4390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A4820A3-C76B-2364-8AC2-6C393F6940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CF0840A-F75E-8741-402A-A3CE08562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511A06B-82A8-E5E3-9679-91515BD3F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B802368-0C12-5014-2D8B-508FD3794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E18A31-279C-0F21-0211-CA15F5CBE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4430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9C4525-80C7-C221-983B-DB3D7849C7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B53F51C-CA29-3066-6A4E-91000B205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CC70AF6-B2CE-04BF-225A-CFF0BF5FC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DCC3976-D66D-47B6-2F37-16F1FEFCF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142A7E5-6282-CB8F-4F0E-32886813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5069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B5E84A-5684-BD4E-BCD7-E22983E7F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2F1BAF0-E1A7-AF60-7A88-0D0AC09BA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F9B7FF2-E9FC-1E1C-AB98-3B37ED411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90B240F-91E7-0FBA-F66C-B4DED88C4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BDFE868-7A28-C31D-741E-BDCCF40F3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929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76D1779-F3FE-EF7E-DF4C-F6182C405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47DF13E-CF14-FE95-CD0A-9143485FEB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F541EEA-5669-E575-072D-A5E3FABB4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B250F12-4EA8-E4AF-252D-F6E074E1E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A7F267-7DCE-5340-2D92-D92A70312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0964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883495-83D0-6AF0-B92E-1E3637C7E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D0754DF-4440-B728-C9E4-2AA758AF7B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B23B047-1280-F75C-10C4-070373388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F8438A1-4F0A-EEF4-1234-A9CD1C688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B571FE6-76F3-67C5-2E4E-A8E0753F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54C10A9-AD12-E4DF-8A13-DD4775EC0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5842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0F975B-FAC5-D390-EBAC-DB69BEC38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62160CF-8634-B6C0-D065-90E59739A5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9DBC96A-CA0F-5B17-174E-7A539C413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91306C3-498F-AB42-CF34-CE4ED73055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E4FFE08-0FB9-EB3A-9757-9F9599BC8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4899B78-3242-1AD0-F013-5BA61C64D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2036266-A40C-F4FA-A6DE-9D25C88E7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D17B559-0C12-FB9B-BC49-A6972E4CF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97707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102684-8A92-C0FB-BE40-B9766CBB6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D327DF2-391C-85E7-FBA9-0230CA0FC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7E93F5C-31F0-000C-6A24-712BAB859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81F899F-48B4-9396-6EB8-9069CE269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2707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6E7B70D-E515-FE34-2D61-6EBFBE6E4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6358A84-5D41-95DA-441F-95D4E0BD8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BA51AAE-97E4-7CD2-241E-C955B2A6F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05855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F2E47B-7E60-9DB5-D9B6-CAB3CE365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A7B6C23-D9FC-46E2-B432-CCD9E68FA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B605AF5-55F2-B7C6-1609-87E53C8AC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8034F35-7A0E-2155-B190-486A6BB73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B8982CF-090B-4C15-D4B6-9CF0ED1A3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AA5D1F3-731D-70BF-024D-3D404AFA8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3022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B5E84A-5684-BD4E-BCD7-E22983E7F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2F1BAF0-E1A7-AF60-7A88-0D0AC09BA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F9B7FF2-E9FC-1E1C-AB98-3B37ED411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90B240F-91E7-0FBA-F66C-B4DED88C4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BDFE868-7A28-C31D-741E-BDCCF40F3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9297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97857C-AD09-4B89-4847-476086BBF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BA54E2B-EA1D-DEAA-3C0B-99D303A7A3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FDD2904-F79A-EBAA-DCB6-9385BE0D72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EC63A04-498E-7C76-CD20-959366336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D84DBC6-5D30-B918-D019-4D674D3AA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D426702-79EE-85F3-2101-301D6108E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5045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E911DC-FB2B-59E6-F0A9-D198F0D24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E257004-86A2-8675-B81A-598675D1C8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D2A6493-F4F0-1115-4ECB-4CADB3A95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5F5B9AD-A9E7-3483-623D-8DC2D8B31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6AB268E-9677-911C-E068-933ABA5E9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43905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A4820A3-C76B-2364-8AC2-6C393F6940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CF0840A-F75E-8741-402A-A3CE08562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511A06B-82A8-E5E3-9679-91515BD3F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B802368-0C12-5014-2D8B-508FD3794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E18A31-279C-0F21-0211-CA15F5CBE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443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9C4525-80C7-C221-983B-DB3D7849C7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B53F51C-CA29-3066-6A4E-91000B205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CC70AF6-B2CE-04BF-225A-CFF0BF5FC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DCC3976-D66D-47B6-2F37-16F1FEFCF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142A7E5-6282-CB8F-4F0E-32886813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50699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B5E84A-5684-BD4E-BCD7-E22983E7F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2F1BAF0-E1A7-AF60-7A88-0D0AC09BA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F9B7FF2-E9FC-1E1C-AB98-3B37ED411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90B240F-91E7-0FBA-F66C-B4DED88C4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BDFE868-7A28-C31D-741E-BDCCF40F3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9297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76D1779-F3FE-EF7E-DF4C-F6182C405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47DF13E-CF14-FE95-CD0A-9143485FEB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F541EEA-5669-E575-072D-A5E3FABB4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B250F12-4EA8-E4AF-252D-F6E074E1E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A7F267-7DCE-5340-2D92-D92A70312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09647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883495-83D0-6AF0-B92E-1E3637C7E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D0754DF-4440-B728-C9E4-2AA758AF7B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B23B047-1280-F75C-10C4-070373388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F8438A1-4F0A-EEF4-1234-A9CD1C688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B571FE6-76F3-67C5-2E4E-A8E0753F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54C10A9-AD12-E4DF-8A13-DD4775EC0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58429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0F975B-FAC5-D390-EBAC-DB69BEC38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62160CF-8634-B6C0-D065-90E59739A5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9DBC96A-CA0F-5B17-174E-7A539C413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91306C3-498F-AB42-CF34-CE4ED73055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E4FFE08-0FB9-EB3A-9757-9F9599BC8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4899B78-3242-1AD0-F013-5BA61C64D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2036266-A40C-F4FA-A6DE-9D25C88E7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D17B559-0C12-FB9B-BC49-A6972E4CF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97707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102684-8A92-C0FB-BE40-B9766CBB6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D327DF2-391C-85E7-FBA9-0230CA0FC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7E93F5C-31F0-000C-6A24-712BAB859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81F899F-48B4-9396-6EB8-9069CE269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27077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6E7B70D-E515-FE34-2D61-6EBFBE6E4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6358A84-5D41-95DA-441F-95D4E0BD8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BA51AAE-97E4-7CD2-241E-C955B2A6F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0585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76D1779-F3FE-EF7E-DF4C-F6182C405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47DF13E-CF14-FE95-CD0A-9143485FEB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F541EEA-5669-E575-072D-A5E3FABB4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B250F12-4EA8-E4AF-252D-F6E074E1E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EA7F267-7DCE-5340-2D92-D92A70312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09647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F2E47B-7E60-9DB5-D9B6-CAB3CE365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A7B6C23-D9FC-46E2-B432-CCD9E68FA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B605AF5-55F2-B7C6-1609-87E53C8AC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8034F35-7A0E-2155-B190-486A6BB73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B8982CF-090B-4C15-D4B6-9CF0ED1A3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AA5D1F3-731D-70BF-024D-3D404AFA8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30225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97857C-AD09-4B89-4847-476086BBF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BA54E2B-EA1D-DEAA-3C0B-99D303A7A3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FDD2904-F79A-EBAA-DCB6-9385BE0D72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EC63A04-498E-7C76-CD20-959366336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D84DBC6-5D30-B918-D019-4D674D3AA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D426702-79EE-85F3-2101-301D6108E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50454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E911DC-FB2B-59E6-F0A9-D198F0D24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E257004-86A2-8675-B81A-598675D1C8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D2A6493-F4F0-1115-4ECB-4CADB3A95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5F5B9AD-A9E7-3483-623D-8DC2D8B31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6AB268E-9677-911C-E068-933ABA5E9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43905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A4820A3-C76B-2364-8AC2-6C393F6940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CF0840A-F75E-8741-402A-A3CE08562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511A06B-82A8-E5E3-9679-91515BD3F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B802368-0C12-5014-2D8B-508FD3794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E18A31-279C-0F21-0211-CA15F5CBE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4430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883495-83D0-6AF0-B92E-1E3637C7E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D0754DF-4440-B728-C9E4-2AA758AF7B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B23B047-1280-F75C-10C4-070373388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F8438A1-4F0A-EEF4-1234-A9CD1C688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B571FE6-76F3-67C5-2E4E-A8E0753F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54C10A9-AD12-E4DF-8A13-DD4775EC0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5842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0F975B-FAC5-D390-EBAC-DB69BEC38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62160CF-8634-B6C0-D065-90E59739A5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9DBC96A-CA0F-5B17-174E-7A539C413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91306C3-498F-AB42-CF34-CE4ED73055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E4FFE08-0FB9-EB3A-9757-9F9599BC8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4899B78-3242-1AD0-F013-5BA61C64D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2036266-A40C-F4FA-A6DE-9D25C88E7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D17B559-0C12-FB9B-BC49-A6972E4CF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9770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102684-8A92-C0FB-BE40-B9766CBB6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D327DF2-391C-85E7-FBA9-0230CA0FC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7E93F5C-31F0-000C-6A24-712BAB859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81F899F-48B4-9396-6EB8-9069CE269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2707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6E7B70D-E515-FE34-2D61-6EBFBE6E4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6358A84-5D41-95DA-441F-95D4E0BD8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BA51AAE-97E4-7CD2-241E-C955B2A6F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0585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F2E47B-7E60-9DB5-D9B6-CAB3CE365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A7B6C23-D9FC-46E2-B432-CCD9E68FA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B605AF5-55F2-B7C6-1609-87E53C8AC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8034F35-7A0E-2155-B190-486A6BB73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B8982CF-090B-4C15-D4B6-9CF0ED1A3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AA5D1F3-731D-70BF-024D-3D404AFA8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3022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97857C-AD09-4B89-4847-476086BBF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BA54E2B-EA1D-DEAA-3C0B-99D303A7A3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FDD2904-F79A-EBAA-DCB6-9385BE0D72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EC63A04-498E-7C76-CD20-959366336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D84DBC6-5D30-B918-D019-4D674D3AA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D426702-79EE-85F3-2101-301D6108E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5045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FFA686B-896B-A0FB-8D9A-A7FAD2D84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413529B-25A1-DFFB-5A92-F84907127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40AA9FB-4FF5-5D51-FB02-5CAECD6D96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532AC01-3E2C-1B20-EF72-B69D23481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C75FDA-8101-E504-3655-EE2315EB4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380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FFA686B-896B-A0FB-8D9A-A7FAD2D84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413529B-25A1-DFFB-5A92-F84907127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40AA9FB-4FF5-5D51-FB02-5CAECD6D96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532AC01-3E2C-1B20-EF72-B69D23481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C75FDA-8101-E504-3655-EE2315EB4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0" name="AccentBar"/>
          <p:cNvSpPr/>
          <p:nvPr/>
        </p:nvSpPr>
        <p:spPr>
          <a:xfrm>
            <a:off x="0" y="6583680"/>
            <a:ext cx="12192000" cy="274320"/>
          </a:xfrm>
          <a:prstGeom prst="rect">
            <a:avLst/>
          </a:prstGeom>
          <a:gradFill>
            <a:gsLst>
              <a:gs pos="0">
                <a:srgbClr val="D97757"/>
              </a:gs>
              <a:gs pos="50000">
                <a:srgbClr val="E8C468"/>
              </a:gs>
              <a:gs pos="100000">
                <a:srgbClr val="6CC5A0"/>
              </a:gs>
            </a:gsLst>
            <a:lin ang="0" scaled="1"/>
          </a:gradFill>
          <a:ln w="0">
            <a:noFill/>
          </a:ln>
        </p:spPr>
        <p:txBody>
          <a:bodyPr/>
          <a:lstStyle/>
          <a:p>
            <a:endParaRPr lang="ko-KR"/>
          </a:p>
        </p:txBody>
      </p:sp>
      <p:sp>
        <p:nvSpPr>
          <p:cNvPr id="101" name="DecoCircle"/>
          <p:cNvSpPr/>
          <p:nvPr/>
        </p:nvSpPr>
        <p:spPr>
          <a:xfrm>
            <a:off x="10200000" y="-300000"/>
            <a:ext cx="2400000" cy="2400000"/>
          </a:xfrm>
          <a:prstGeom prst="ellipse">
            <a:avLst/>
          </a:prstGeom>
          <a:solidFill>
            <a:srgbClr val="D97757">
              <a:alpha val="8000"/>
            </a:srgbClr>
          </a:solidFill>
          <a:ln w="0">
            <a:noFill/>
          </a:ln>
        </p:spPr>
        <p:txBody>
          <a:bodyPr/>
          <a:lstStyle/>
          <a:p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340380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D0D8E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D0D8E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D0D8E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D0D8E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D0D8E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D0D8E0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D0D8E0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D0D8E0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D0D8E0"/>
          </a:solidFill>
          <a:latin typeface="+mn-lt"/>
          <a:ea typeface="+mn-ea"/>
          <a:cs typeface="+mn-cs"/>
        </a:defRPr>
      </a:lvl9pPr>
    </p:bodyStyle>
    <p:otherStyle>
      <a:defPPr>
        <a:defRPr lang="ko-KR">
          <a:solidFill>
            <a:srgbClr val="D0D8E0"/>
          </a:solidFill>
        </a:defRPr>
      </a:defPPr>
      <a:lvl1pPr marL="0" algn="l" defTabSz="914400" rtl="0" eaLnBrk="1" latinLnBrk="1" hangingPunct="1">
        <a:defRPr sz="1800" kern="1200">
          <a:solidFill>
            <a:srgbClr val="D0D8E0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rgbClr val="D0D8E0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rgbClr val="D0D8E0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rgbClr val="D0D8E0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rgbClr val="D0D8E0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rgbClr val="D0D8E0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rgbClr val="D0D8E0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rgbClr val="D0D8E0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rgbClr val="D0D8E0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FFA686B-896B-A0FB-8D9A-A7FAD2D84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413529B-25A1-DFFB-5A92-F84907127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40AA9FB-4FF5-5D51-FB02-5CAECD6D96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BC2CFC-5FAC-45E2-B0CA-426645CB38E0}" type="datetimeFigureOut">
              <a:rPr lang="ko-KR" altLang="en-US" smtClean="0"/>
              <a:t>2026-03-17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532AC01-3E2C-1B20-EF72-B69D23481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C75FDA-8101-E504-3655-EE2315EB4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8A565C-2092-4EE2-8767-5815FB0491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380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526D47-A4C1-D7EA-03B5-A9A7E309B1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78000"/>
            <a:ext cx="9144000" cy="1270000"/>
          </a:xfrm>
        </p:spPr>
        <p:txBody>
          <a:bodyPr/>
          <a:lstStyle/>
          <a:p>
            <a:pPr algn="ctr">
              <a:buNone/>
            </a:pPr>
            <a:r>
              <a:rPr lang="en-US" sz="4400" b="1" dirty="0">
                <a:solidFill>
                  <a:srgbClr val="FFFFFF"/>
                </a:solidFill>
                <a:latin typeface="Aptos Display"/>
              </a:rPr>
              <a:t>Claude in Excel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01862C3-7B3F-1D7A-BDC5-411D54F341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2159000"/>
          </a:xfrm>
        </p:spPr>
        <p:txBody>
          <a:bodyPr/>
          <a:lstStyle/>
          <a:p>
            <a:pPr algn="ctr">
              <a:buNone/>
            </a:pPr>
            <a:r>
              <a:rPr lang="ko-KR" sz="2200" dirty="0" err="1">
                <a:solidFill>
                  <a:srgbClr val="D0D8E0"/>
                </a:solidFill>
                <a:latin typeface="Aptos"/>
              </a:rPr>
              <a:t>AI로</a:t>
            </a:r>
            <a:r>
              <a:rPr lang="ko-KR" sz="2200">
                <a:solidFill>
                  <a:srgbClr val="D0D8E0"/>
                </a:solidFill>
                <a:latin typeface="Aptos"/>
              </a:rPr>
              <a:t> 데이터 분석의 새 시대를 열</a:t>
            </a:r>
            <a:r>
              <a:rPr lang="ko-KR" altLang="en-US" sz="2200">
                <a:solidFill>
                  <a:srgbClr val="D0D8E0"/>
                </a:solidFill>
                <a:latin typeface="Aptos"/>
              </a:rPr>
              <a:t>다</a:t>
            </a:r>
            <a:r>
              <a:rPr lang="en-US" altLang="ko-KR" sz="2200">
                <a:solidFill>
                  <a:srgbClr val="D0D8E0"/>
                </a:solidFill>
                <a:latin typeface="Aptos"/>
              </a:rPr>
              <a:t>.</a:t>
            </a:r>
            <a:endParaRPr lang="ko-KR" sz="2200">
              <a:solidFill>
                <a:srgbClr val="D0D8E0"/>
              </a:solidFill>
              <a:latin typeface="Aptos"/>
            </a:endParaRPr>
          </a:p>
          <a:p>
            <a:pPr algn="ctr">
              <a:buNone/>
            </a:pPr>
            <a:r>
              <a:rPr lang="ko-KR" sz="1600">
                <a:solidFill>
                  <a:srgbClr val="D97757"/>
                </a:solidFill>
                <a:latin typeface="Aptos"/>
              </a:rPr>
              <a:t>2025.10 Beta 출시  |  Anthropic</a:t>
            </a:r>
          </a:p>
        </p:txBody>
      </p:sp>
    </p:spTree>
    <p:extLst>
      <p:ext uri="{BB962C8B-B14F-4D97-AF65-F5344CB8AC3E}">
        <p14:creationId xmlns:p14="http://schemas.microsoft.com/office/powerpoint/2010/main" val="1702808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356F52-D6BE-A690-5939-EAA5E8176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예시 </a:t>
            </a:r>
            <a:r>
              <a:rPr lang="en-US" altLang="ko-KR" sz="3200" b="1">
                <a:solidFill>
                  <a:srgbClr val="FFFFFF"/>
                </a:solidFill>
                <a:latin typeface="Aptos Display"/>
              </a:rPr>
              <a:t>3) </a:t>
            </a: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비정형 데이터 정리</a:t>
            </a:r>
            <a:endParaRPr lang="ko-KR" sz="3200" b="1">
              <a:solidFill>
                <a:srgbClr val="FFFFFF"/>
              </a:solidFill>
              <a:latin typeface="Aptos Display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2E0B4F-534E-DB88-ACED-1E25BBDEE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75218"/>
            <a:ext cx="12192000" cy="51495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6A9374-FC75-1954-0FC8-7AD13B61AA5E}"/>
              </a:ext>
            </a:extLst>
          </p:cNvPr>
          <p:cNvSpPr txBox="1"/>
          <p:nvPr/>
        </p:nvSpPr>
        <p:spPr>
          <a:xfrm>
            <a:off x="3479983" y="3630553"/>
            <a:ext cx="55521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안녕하세요</a:t>
            </a:r>
            <a:r>
              <a:rPr lang="en-US" altLang="ko-KR"/>
              <a:t>, </a:t>
            </a:r>
            <a:r>
              <a:rPr lang="ko-KR" altLang="en-US"/>
              <a:t>다름이 아니라 제가 이번에 큰맘 먹고 와이프 선물로 </a:t>
            </a:r>
            <a:r>
              <a:rPr lang="en-US" altLang="ko-KR"/>
              <a:t>LG </a:t>
            </a:r>
            <a:r>
              <a:rPr lang="ko-KR" altLang="en-US"/>
              <a:t>디오스 오브제컬렉션 냉장고를 장만했거든요</a:t>
            </a:r>
            <a:r>
              <a:rPr lang="en-US" altLang="ko-KR"/>
              <a:t>. </a:t>
            </a:r>
            <a:r>
              <a:rPr lang="ko-KR" altLang="en-US"/>
              <a:t>무드업 기능이 너무 예뻐 보여서 샀는데</a:t>
            </a:r>
            <a:r>
              <a:rPr lang="en-US" altLang="ko-KR"/>
              <a:t>, </a:t>
            </a:r>
            <a:r>
              <a:rPr lang="ko-KR" altLang="en-US"/>
              <a:t>이게 광고처럼 앱에서 색깔 바꾸는 게 잘 안 되네요</a:t>
            </a:r>
            <a:r>
              <a:rPr lang="en-US" altLang="ko-KR"/>
              <a:t>. </a:t>
            </a:r>
            <a:r>
              <a:rPr lang="ko-KR" altLang="en-US"/>
              <a:t>제가 기계를 잘 못 만지는 건지</a:t>
            </a:r>
            <a:r>
              <a:rPr lang="en-US" altLang="ko-KR"/>
              <a:t>... ThinQ </a:t>
            </a:r>
            <a:r>
              <a:rPr lang="ko-KR" altLang="en-US"/>
              <a:t>앱이랑 연동은 된 거 같은데 자꾸 연결이 끊겼다고 뜹니다</a:t>
            </a:r>
            <a:r>
              <a:rPr lang="en-US" altLang="ko-KR"/>
              <a:t>. </a:t>
            </a:r>
            <a:r>
              <a:rPr lang="ko-KR" altLang="en-US"/>
              <a:t>주말에 손님 오기로 해서 빨리 고쳐야 하거든요</a:t>
            </a:r>
            <a:r>
              <a:rPr lang="en-US" altLang="ko-KR"/>
              <a:t>. </a:t>
            </a:r>
            <a:r>
              <a:rPr lang="ko-KR" altLang="en-US"/>
              <a:t>제 이름은 김엘지고요</a:t>
            </a:r>
            <a:r>
              <a:rPr lang="en-US" altLang="ko-KR"/>
              <a:t>, </a:t>
            </a:r>
            <a:r>
              <a:rPr lang="ko-KR" altLang="en-US"/>
              <a:t>번호는 </a:t>
            </a:r>
            <a:r>
              <a:rPr lang="en-US" altLang="ko-KR"/>
              <a:t>010-1234-5678</a:t>
            </a:r>
            <a:r>
              <a:rPr lang="ko-KR" altLang="en-US"/>
              <a:t>입니다</a:t>
            </a:r>
            <a:r>
              <a:rPr lang="en-US" altLang="ko-KR"/>
              <a:t>. </a:t>
            </a:r>
            <a:r>
              <a:rPr lang="ko-KR" altLang="en-US"/>
              <a:t>혹시 기사님이 방문해야 하는 건가요</a:t>
            </a:r>
            <a:r>
              <a:rPr lang="en-US" altLang="ko-KR"/>
              <a:t>? </a:t>
            </a:r>
            <a:r>
              <a:rPr lang="ko-KR" altLang="en-US"/>
              <a:t>아니면 앱 문제인가요</a:t>
            </a:r>
            <a:r>
              <a:rPr lang="en-US" altLang="ko-KR"/>
              <a:t>? </a:t>
            </a:r>
            <a:r>
              <a:rPr lang="ko-KR" altLang="en-US"/>
              <a:t>답답하네요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1A487D3-3A6B-5C1E-D060-4BE4E54181F1}"/>
              </a:ext>
            </a:extLst>
          </p:cNvPr>
          <p:cNvSpPr/>
          <p:nvPr/>
        </p:nvSpPr>
        <p:spPr>
          <a:xfrm>
            <a:off x="98676" y="1993260"/>
            <a:ext cx="3078700" cy="34207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DF707F82-C381-37D7-E908-C5249BEB2572}"/>
              </a:ext>
            </a:extLst>
          </p:cNvPr>
          <p:cNvCxnSpPr/>
          <p:nvPr/>
        </p:nvCxnSpPr>
        <p:spPr>
          <a:xfrm>
            <a:off x="3124748" y="2335338"/>
            <a:ext cx="815724" cy="12952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492170B-6087-D5CA-059A-254F70E6F792}"/>
              </a:ext>
            </a:extLst>
          </p:cNvPr>
          <p:cNvSpPr/>
          <p:nvPr/>
        </p:nvSpPr>
        <p:spPr>
          <a:xfrm>
            <a:off x="3545767" y="3630553"/>
            <a:ext cx="5486400" cy="286232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E68F48C-0C18-DDA2-AD3D-5FADBB050813}"/>
              </a:ext>
            </a:extLst>
          </p:cNvPr>
          <p:cNvSpPr/>
          <p:nvPr/>
        </p:nvSpPr>
        <p:spPr>
          <a:xfrm>
            <a:off x="9832536" y="5302205"/>
            <a:ext cx="2205965" cy="14275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4598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356F52-D6BE-A690-5939-EAA5E8176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예시 </a:t>
            </a:r>
            <a:r>
              <a:rPr lang="en-US" altLang="ko-KR" sz="3200" b="1">
                <a:solidFill>
                  <a:srgbClr val="FFFFFF"/>
                </a:solidFill>
                <a:latin typeface="Aptos Display"/>
              </a:rPr>
              <a:t>3) </a:t>
            </a: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비정형 데이터 정리</a:t>
            </a:r>
            <a:endParaRPr lang="ko-KR" sz="3200" b="1">
              <a:solidFill>
                <a:srgbClr val="FFFFFF"/>
              </a:solidFill>
              <a:latin typeface="Aptos Display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BCC6BB0-5F2C-C201-8EA5-BEA2E034D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6948"/>
            <a:ext cx="12192000" cy="5141052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B61DC576-FA6C-6DD3-36EB-16DD032D3098}"/>
              </a:ext>
            </a:extLst>
          </p:cNvPr>
          <p:cNvSpPr/>
          <p:nvPr/>
        </p:nvSpPr>
        <p:spPr>
          <a:xfrm>
            <a:off x="3115975" y="1822222"/>
            <a:ext cx="4238696" cy="30392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5662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356F52-D6BE-A690-5939-EAA5E8176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예시 </a:t>
            </a:r>
            <a:r>
              <a:rPr lang="en-US" altLang="ko-KR" sz="3200" b="1">
                <a:solidFill>
                  <a:srgbClr val="FFFFFF"/>
                </a:solidFill>
                <a:latin typeface="Aptos Display"/>
              </a:rPr>
              <a:t>4) </a:t>
            </a: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필터보고서</a:t>
            </a:r>
            <a:endParaRPr lang="ko-KR" sz="3200" b="1">
              <a:solidFill>
                <a:srgbClr val="FFFFFF"/>
              </a:solidFill>
              <a:latin typeface="Aptos Display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D1F054C-50F0-A97B-E70D-87F296944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8478"/>
            <a:ext cx="12192000" cy="5149522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FD280126-4946-2113-98D8-9A3B1C3F8329}"/>
              </a:ext>
            </a:extLst>
          </p:cNvPr>
          <p:cNvSpPr/>
          <p:nvPr/>
        </p:nvSpPr>
        <p:spPr>
          <a:xfrm>
            <a:off x="9832536" y="5302205"/>
            <a:ext cx="2205965" cy="14275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3965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356F52-D6BE-A690-5939-EAA5E8176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예시 </a:t>
            </a:r>
            <a:r>
              <a:rPr lang="en-US" altLang="ko-KR" sz="3200" b="1">
                <a:solidFill>
                  <a:srgbClr val="FFFFFF"/>
                </a:solidFill>
                <a:latin typeface="Aptos Display"/>
              </a:rPr>
              <a:t>4) </a:t>
            </a: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필터보고서</a:t>
            </a:r>
            <a:endParaRPr lang="ko-KR" sz="3200" b="1">
              <a:solidFill>
                <a:srgbClr val="FFFFFF"/>
              </a:solidFill>
              <a:latin typeface="Aptos Display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41C35B7-FD6D-3C44-2D29-633D58773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5555"/>
            <a:ext cx="12192000" cy="5152445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23CBA17A-A37D-2F69-3A1F-40715E29128B}"/>
              </a:ext>
            </a:extLst>
          </p:cNvPr>
          <p:cNvSpPr/>
          <p:nvPr/>
        </p:nvSpPr>
        <p:spPr>
          <a:xfrm>
            <a:off x="5839436" y="1822223"/>
            <a:ext cx="2679614" cy="11117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9475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356F52-D6BE-A690-5939-EAA5E8176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예시 </a:t>
            </a:r>
            <a:r>
              <a:rPr lang="en-US" altLang="ko-KR" sz="3200" b="1">
                <a:solidFill>
                  <a:srgbClr val="FFFFFF"/>
                </a:solidFill>
                <a:latin typeface="Aptos Display"/>
              </a:rPr>
              <a:t>5) PDF </a:t>
            </a: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추출</a:t>
            </a:r>
            <a:endParaRPr lang="ko-KR" sz="3200" b="1">
              <a:solidFill>
                <a:srgbClr val="FFFFFF"/>
              </a:solidFill>
              <a:latin typeface="Aptos Display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4C97A98-B37D-6D0F-3A92-6CB1E0558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1539"/>
            <a:ext cx="12192000" cy="5166461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C55EBB94-DE89-7961-51FD-B72EDBE1FE8E}"/>
              </a:ext>
            </a:extLst>
          </p:cNvPr>
          <p:cNvSpPr/>
          <p:nvPr/>
        </p:nvSpPr>
        <p:spPr>
          <a:xfrm>
            <a:off x="9865427" y="3835218"/>
            <a:ext cx="2159920" cy="28221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4624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356F52-D6BE-A690-5939-EAA5E8176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예시 </a:t>
            </a:r>
            <a:r>
              <a:rPr lang="en-US" altLang="ko-KR" sz="3200" b="1">
                <a:solidFill>
                  <a:srgbClr val="FFFFFF"/>
                </a:solidFill>
                <a:latin typeface="Aptos Display"/>
              </a:rPr>
              <a:t>5) PDF </a:t>
            </a: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추출</a:t>
            </a:r>
            <a:endParaRPr lang="ko-KR" sz="3200" b="1">
              <a:solidFill>
                <a:srgbClr val="FFFFFF"/>
              </a:solidFill>
              <a:latin typeface="Aptos Display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25BD3D0-3C54-ADD7-B7FF-12E5BE4C5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0827"/>
            <a:ext cx="12192000" cy="5107173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C4B14B6B-AD08-8613-5795-05550EDE9B34}"/>
              </a:ext>
            </a:extLst>
          </p:cNvPr>
          <p:cNvSpPr/>
          <p:nvPr/>
        </p:nvSpPr>
        <p:spPr>
          <a:xfrm>
            <a:off x="50427" y="2644525"/>
            <a:ext cx="4449209" cy="37760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453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356F52-D6BE-A690-5939-EAA5E8176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예시 </a:t>
            </a:r>
            <a:r>
              <a:rPr lang="en-US" altLang="ko-KR" sz="3200" b="1">
                <a:solidFill>
                  <a:srgbClr val="FFFFFF"/>
                </a:solidFill>
                <a:latin typeface="Aptos Display"/>
              </a:rPr>
              <a:t>6) </a:t>
            </a: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대시보드</a:t>
            </a:r>
            <a:endParaRPr lang="ko-KR" sz="3200" b="1">
              <a:solidFill>
                <a:srgbClr val="FFFFFF"/>
              </a:solidFill>
              <a:latin typeface="Aptos Display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4BB3460-1E5E-18E6-7A0F-4C407D2E6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0926"/>
            <a:ext cx="12192000" cy="5147074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1A9F7CC5-4591-1805-07D2-A248A426EA07}"/>
              </a:ext>
            </a:extLst>
          </p:cNvPr>
          <p:cNvSpPr/>
          <p:nvPr/>
        </p:nvSpPr>
        <p:spPr>
          <a:xfrm>
            <a:off x="9865427" y="4670676"/>
            <a:ext cx="2140185" cy="1986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9436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356F52-D6BE-A690-5939-EAA5E8176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예시 </a:t>
            </a:r>
            <a:r>
              <a:rPr lang="en-US" altLang="ko-KR" sz="3200" b="1">
                <a:solidFill>
                  <a:srgbClr val="FFFFFF"/>
                </a:solidFill>
                <a:latin typeface="Aptos Display"/>
              </a:rPr>
              <a:t>6) </a:t>
            </a: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대시보드</a:t>
            </a:r>
            <a:endParaRPr lang="ko-KR" sz="3200" b="1">
              <a:solidFill>
                <a:srgbClr val="FFFFFF"/>
              </a:solidFill>
              <a:latin typeface="Aptos Display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4922F2B-E86F-FB87-A1CD-CD9EA4608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04899"/>
            <a:ext cx="12192000" cy="515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441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356F52-D6BE-A690-5939-EAA5E8176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512" y="2766218"/>
            <a:ext cx="2026975" cy="1325563"/>
          </a:xfrm>
        </p:spPr>
        <p:txBody>
          <a:bodyPr/>
          <a:lstStyle/>
          <a:p>
            <a:pPr>
              <a:buNone/>
            </a:pPr>
            <a:r>
              <a:rPr lang="en-US" altLang="ko-KR" sz="3200" b="1">
                <a:solidFill>
                  <a:srgbClr val="FFFFFF"/>
                </a:solidFill>
                <a:latin typeface="Aptos Display"/>
              </a:rPr>
              <a:t>Thank you</a:t>
            </a:r>
            <a:endParaRPr lang="ko-KR" sz="3200" b="1">
              <a:solidFill>
                <a:srgbClr val="FFFFFF"/>
              </a:solidFill>
              <a:latin typeface="Apto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3051435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09798E-119C-0CC3-2939-6A60EE881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ko-KR" sz="3200" b="1" err="1">
                <a:solidFill>
                  <a:srgbClr val="FFFFFF"/>
                </a:solidFill>
                <a:latin typeface="Aptos Display"/>
              </a:rPr>
              <a:t>Claude</a:t>
            </a:r>
            <a:r>
              <a:rPr lang="ko-KR" sz="3200" b="1">
                <a:solidFill>
                  <a:srgbClr val="FFFFFF"/>
                </a:solidFill>
                <a:latin typeface="Aptos Display"/>
              </a:rPr>
              <a:t> </a:t>
            </a:r>
            <a:r>
              <a:rPr lang="en-US" altLang="ko-KR" sz="3200" b="1">
                <a:solidFill>
                  <a:srgbClr val="FFFFFF"/>
                </a:solidFill>
                <a:latin typeface="Aptos Display"/>
              </a:rPr>
              <a:t>in</a:t>
            </a:r>
            <a:r>
              <a:rPr lang="ko-KR" sz="3200" b="1">
                <a:solidFill>
                  <a:srgbClr val="FFFFFF"/>
                </a:solidFill>
                <a:latin typeface="Aptos Display"/>
              </a:rPr>
              <a:t> Excel이란?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C5DA666-6B2E-67CF-88D6-E27172775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sz="1800" b="1">
                <a:solidFill>
                  <a:srgbClr val="D97757"/>
                </a:solidFill>
                <a:latin typeface="Aptos"/>
              </a:rPr>
              <a:t>Excel 안에서 AI와 함께 작업하는 새로운 방식</a:t>
            </a:r>
          </a:p>
          <a:p>
            <a:pPr marL="0" indent="0">
              <a:buNone/>
            </a:pPr>
            <a:endParaRPr lang="ko-KR" sz="800"/>
          </a:p>
          <a:p>
            <a:pPr marL="228600" indent="-228600">
              <a:buFont typeface="Arial"/>
              <a:buChar char="●"/>
            </a:pPr>
            <a:r>
              <a:rPr lang="ko-KR" sz="1600">
                <a:solidFill>
                  <a:srgbClr val="D0D8E0"/>
                </a:solidFill>
                <a:latin typeface="Aptos"/>
              </a:rPr>
              <a:t>Anthropic이 개발한 AI 모델 Claude가 Excel 사이드바에서 직접 동작</a:t>
            </a:r>
          </a:p>
          <a:p>
            <a:pPr marL="228600" indent="-228600">
              <a:buFont typeface="Arial"/>
              <a:buChar char="●"/>
            </a:pPr>
            <a:r>
              <a:rPr lang="ko-KR" altLang="en-US" sz="1600">
                <a:solidFill>
                  <a:srgbClr val="D0D8E0"/>
                </a:solidFill>
                <a:latin typeface="Aptos"/>
              </a:rPr>
              <a:t>엑셀파일</a:t>
            </a:r>
            <a:r>
              <a:rPr lang="ko-KR" sz="1600">
                <a:solidFill>
                  <a:srgbClr val="D0D8E0"/>
                </a:solidFill>
                <a:latin typeface="Aptos"/>
              </a:rPr>
              <a:t>을 읽고, 분석하고, 수정하고, 새로 만들 수 있음</a:t>
            </a:r>
          </a:p>
          <a:p>
            <a:pPr marL="228600" indent="-228600">
              <a:buFont typeface="Arial"/>
              <a:buChar char="●"/>
            </a:pPr>
            <a:r>
              <a:rPr lang="ko-KR" sz="1600">
                <a:solidFill>
                  <a:srgbClr val="D0D8E0"/>
                </a:solidFill>
                <a:latin typeface="Aptos"/>
              </a:rPr>
              <a:t>모든 변경 사항을 셋 레벨 인용과 함께 투명하게 추적</a:t>
            </a:r>
          </a:p>
          <a:p>
            <a:pPr marL="228600" indent="-228600">
              <a:buFont typeface="Arial"/>
              <a:buChar char="●"/>
            </a:pPr>
            <a:r>
              <a:rPr lang="ko-KR" sz="1600">
                <a:solidFill>
                  <a:srgbClr val="D0D8E0"/>
                </a:solidFill>
                <a:latin typeface="Aptos"/>
              </a:rPr>
              <a:t>2025년 10월 베타 출시, 현재 Pro / Max / Team / Enterprise 플랜 지원</a:t>
            </a:r>
          </a:p>
          <a:p>
            <a:pPr marL="0" indent="0">
              <a:buNone/>
            </a:pPr>
            <a:endParaRPr lang="ko-KR" sz="800"/>
          </a:p>
          <a:p>
            <a:pPr marL="0" indent="0">
              <a:buNone/>
            </a:pPr>
            <a:r>
              <a:rPr lang="ko-KR" sz="1500" i="1">
                <a:solidFill>
                  <a:srgbClr val="5B9BD5"/>
                </a:solidFill>
                <a:latin typeface="Aptos"/>
              </a:rPr>
              <a:t>💡 2026년 3월부터 Excel ↔ PowerPoint 간 대화 공유 기능 추가</a:t>
            </a:r>
          </a:p>
        </p:txBody>
      </p:sp>
    </p:spTree>
    <p:extLst>
      <p:ext uri="{BB962C8B-B14F-4D97-AF65-F5344CB8AC3E}">
        <p14:creationId xmlns:p14="http://schemas.microsoft.com/office/powerpoint/2010/main" val="4007193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B6C291-29AA-BFB8-86B4-499106D53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ko-KR" sz="3200" b="1">
                <a:solidFill>
                  <a:srgbClr val="FFFFFF"/>
                </a:solidFill>
                <a:latin typeface="Aptos Display"/>
              </a:rPr>
              <a:t>핵심 데이터 분석 기능</a:t>
            </a:r>
          </a:p>
        </p:txBody>
      </p:sp>
      <p:sp>
        <p:nvSpPr>
          <p:cNvPr id="200" name="Card0"/>
          <p:cNvSpPr/>
          <p:nvPr/>
        </p:nvSpPr>
        <p:spPr>
          <a:xfrm>
            <a:off x="700000" y="1600000"/>
            <a:ext cx="3800000" cy="2200000"/>
          </a:xfrm>
          <a:prstGeom prst="roundRect">
            <a:avLst>
              <a:gd name="adj" fmla="val 8000"/>
            </a:avLst>
          </a:prstGeom>
          <a:solidFill>
            <a:srgbClr val="1A2B3D"/>
          </a:solidFill>
          <a:ln w="12700">
            <a:solidFill>
              <a:srgbClr val="D97757">
                <a:alpha val="40000"/>
              </a:srgbClr>
            </a:solidFill>
          </a:ln>
        </p:spPr>
        <p:txBody>
          <a:bodyPr wrap="square" lIns="180000" tIns="140000" rIns="140000" bIns="100000" anchor="t"/>
          <a:lstStyle/>
          <a:p>
            <a:pPr marL="0" indent="0">
              <a:buNone/>
            </a:pPr>
            <a:r>
              <a:rPr lang="en-US" sz="2400" b="1">
                <a:solidFill>
                  <a:srgbClr val="D97757"/>
                </a:solidFill>
                <a:latin typeface="Aptos Display"/>
              </a:rPr>
              <a:t>01</a:t>
            </a:r>
            <a:r>
              <a:rPr lang="ko-KR" sz="1800" b="1">
                <a:solidFill>
                  <a:srgbClr val="FFFFFF"/>
                </a:solidFill>
                <a:latin typeface="Aptos"/>
              </a:rPr>
              <a:t>  수식 설명 &amp; 셀 추적</a:t>
            </a:r>
          </a:p>
          <a:p>
            <a:pPr marL="0" indent="0">
              <a:buNone/>
            </a:pPr>
            <a:endParaRPr lang="ko-KR" sz="600"/>
          </a:p>
          <a:p>
            <a:pPr marL="0" indent="0">
              <a:lnSpc>
                <a:spcPts val="2200"/>
              </a:lnSpc>
              <a:buNone/>
            </a:pPr>
            <a:r>
              <a:rPr lang="ko-KR" sz="1400">
                <a:solidFill>
                  <a:srgbClr val="B8C5D6"/>
                </a:solidFill>
                <a:latin typeface="Aptos"/>
              </a:rPr>
              <a:t>복잡한 수식을 자연어로 설명</a:t>
            </a:r>
          </a:p>
          <a:p>
            <a:pPr marL="0" indent="0">
              <a:lnSpc>
                <a:spcPts val="2200"/>
              </a:lnSpc>
              <a:buNone/>
            </a:pPr>
            <a:r>
              <a:rPr lang="ko-KR" sz="1400">
                <a:solidFill>
                  <a:srgbClr val="B8C5D6"/>
                </a:solidFill>
                <a:latin typeface="Aptos"/>
              </a:rPr>
              <a:t>셀 레벨 인용으로 검증 가능</a:t>
            </a:r>
          </a:p>
        </p:txBody>
      </p:sp>
      <p:sp>
        <p:nvSpPr>
          <p:cNvPr id="201" name="Card1"/>
          <p:cNvSpPr/>
          <p:nvPr/>
        </p:nvSpPr>
        <p:spPr>
          <a:xfrm>
            <a:off x="4800000" y="1600000"/>
            <a:ext cx="3800000" cy="2200000"/>
          </a:xfrm>
          <a:prstGeom prst="roundRect">
            <a:avLst>
              <a:gd name="adj" fmla="val 8000"/>
            </a:avLst>
          </a:prstGeom>
          <a:solidFill>
            <a:srgbClr val="1A2B3D"/>
          </a:solidFill>
          <a:ln w="12700">
            <a:solidFill>
              <a:srgbClr val="5B9BD5">
                <a:alpha val="40000"/>
              </a:srgbClr>
            </a:solidFill>
          </a:ln>
        </p:spPr>
        <p:txBody>
          <a:bodyPr wrap="square" lIns="180000" tIns="140000" rIns="140000" bIns="100000" anchor="t"/>
          <a:lstStyle/>
          <a:p>
            <a:pPr marL="0" indent="0">
              <a:buNone/>
            </a:pPr>
            <a:r>
              <a:rPr lang="en-US" sz="2400" b="1">
                <a:solidFill>
                  <a:srgbClr val="5B9BD5"/>
                </a:solidFill>
                <a:latin typeface="Aptos Display"/>
              </a:rPr>
              <a:t>02</a:t>
            </a:r>
            <a:r>
              <a:rPr lang="ko-KR" sz="1800" b="1">
                <a:solidFill>
                  <a:srgbClr val="FFFFFF"/>
                </a:solidFill>
                <a:latin typeface="Aptos"/>
              </a:rPr>
              <a:t>  시나리오 분석</a:t>
            </a:r>
          </a:p>
          <a:p>
            <a:pPr marL="0" indent="0">
              <a:buNone/>
            </a:pPr>
            <a:endParaRPr lang="ko-KR" sz="600"/>
          </a:p>
          <a:p>
            <a:pPr marL="0" indent="0">
              <a:lnSpc>
                <a:spcPts val="2200"/>
              </a:lnSpc>
              <a:buNone/>
            </a:pPr>
            <a:r>
              <a:rPr lang="ko-KR" sz="1400">
                <a:solidFill>
                  <a:srgbClr val="B8C5D6"/>
                </a:solidFill>
                <a:latin typeface="Aptos"/>
              </a:rPr>
              <a:t>가정값 변경 시 영향도 분석</a:t>
            </a:r>
          </a:p>
          <a:p>
            <a:pPr marL="0" indent="0">
              <a:lnSpc>
                <a:spcPts val="2200"/>
              </a:lnSpc>
              <a:buNone/>
            </a:pPr>
            <a:r>
              <a:rPr lang="ko-KR" sz="1400">
                <a:solidFill>
                  <a:srgbClr val="B8C5D6"/>
                </a:solidFill>
                <a:latin typeface="Aptos"/>
              </a:rPr>
              <a:t>수식 의존성 자동 보존</a:t>
            </a:r>
          </a:p>
        </p:txBody>
      </p:sp>
      <p:sp>
        <p:nvSpPr>
          <p:cNvPr id="202" name="Card2"/>
          <p:cNvSpPr/>
          <p:nvPr/>
        </p:nvSpPr>
        <p:spPr>
          <a:xfrm>
            <a:off x="700000" y="4000000"/>
            <a:ext cx="3800000" cy="2200000"/>
          </a:xfrm>
          <a:prstGeom prst="roundRect">
            <a:avLst>
              <a:gd name="adj" fmla="val 8000"/>
            </a:avLst>
          </a:prstGeom>
          <a:solidFill>
            <a:srgbClr val="1A2B3D"/>
          </a:solidFill>
          <a:ln w="12700">
            <a:solidFill>
              <a:srgbClr val="6CC5A0">
                <a:alpha val="40000"/>
              </a:srgbClr>
            </a:solidFill>
          </a:ln>
        </p:spPr>
        <p:txBody>
          <a:bodyPr wrap="square" lIns="180000" tIns="140000" rIns="140000" bIns="100000" anchor="t"/>
          <a:lstStyle/>
          <a:p>
            <a:pPr marL="0" indent="0">
              <a:buNone/>
            </a:pPr>
            <a:r>
              <a:rPr lang="en-US" sz="2400" b="1">
                <a:solidFill>
                  <a:srgbClr val="6CC5A0"/>
                </a:solidFill>
                <a:latin typeface="Aptos Display"/>
              </a:rPr>
              <a:t>03</a:t>
            </a:r>
            <a:r>
              <a:rPr lang="ko-KR" sz="1800" b="1">
                <a:solidFill>
                  <a:srgbClr val="FFFFFF"/>
                </a:solidFill>
                <a:latin typeface="Aptos"/>
              </a:rPr>
              <a:t>  에러 디버깅</a:t>
            </a:r>
          </a:p>
          <a:p>
            <a:pPr marL="0" indent="0">
              <a:buNone/>
            </a:pPr>
            <a:endParaRPr lang="ko-KR" sz="600"/>
          </a:p>
          <a:p>
            <a:pPr marL="0" indent="0">
              <a:lnSpc>
                <a:spcPts val="2200"/>
              </a:lnSpc>
              <a:buNone/>
            </a:pPr>
            <a:r>
              <a:rPr lang="ko-KR" sz="1400">
                <a:solidFill>
                  <a:srgbClr val="B8C5D6"/>
                </a:solidFill>
                <a:latin typeface="Aptos"/>
              </a:rPr>
              <a:t>#REF!, #VALUE! 오류 자동 추적</a:t>
            </a:r>
          </a:p>
          <a:p>
            <a:pPr marL="0" indent="0">
              <a:lnSpc>
                <a:spcPts val="2200"/>
              </a:lnSpc>
              <a:buNone/>
            </a:pPr>
            <a:r>
              <a:rPr lang="ko-KR" sz="1400">
                <a:solidFill>
                  <a:srgbClr val="B8C5D6"/>
                </a:solidFill>
                <a:latin typeface="Aptos"/>
              </a:rPr>
              <a:t>원인 분석 및 수정 제안</a:t>
            </a:r>
          </a:p>
        </p:txBody>
      </p:sp>
      <p:sp>
        <p:nvSpPr>
          <p:cNvPr id="203" name="Card3"/>
          <p:cNvSpPr/>
          <p:nvPr/>
        </p:nvSpPr>
        <p:spPr>
          <a:xfrm>
            <a:off x="4800000" y="4000000"/>
            <a:ext cx="3800000" cy="2200000"/>
          </a:xfrm>
          <a:prstGeom prst="roundRect">
            <a:avLst>
              <a:gd name="adj" fmla="val 8000"/>
            </a:avLst>
          </a:prstGeom>
          <a:solidFill>
            <a:srgbClr val="1A2B3D"/>
          </a:solidFill>
          <a:ln w="12700">
            <a:solidFill>
              <a:srgbClr val="E8C468">
                <a:alpha val="40000"/>
              </a:srgbClr>
            </a:solidFill>
          </a:ln>
        </p:spPr>
        <p:txBody>
          <a:bodyPr wrap="square" lIns="180000" tIns="140000" rIns="140000" bIns="100000" anchor="t"/>
          <a:lstStyle/>
          <a:p>
            <a:pPr marL="0" indent="0">
              <a:buNone/>
            </a:pPr>
            <a:r>
              <a:rPr lang="en-US" sz="2400" b="1">
                <a:solidFill>
                  <a:srgbClr val="E8C468"/>
                </a:solidFill>
                <a:latin typeface="Aptos Display"/>
              </a:rPr>
              <a:t>04</a:t>
            </a:r>
            <a:r>
              <a:rPr lang="ko-KR" sz="1800" b="1">
                <a:solidFill>
                  <a:srgbClr val="FFFFFF"/>
                </a:solidFill>
                <a:latin typeface="Aptos"/>
              </a:rPr>
              <a:t>  피벗테이블 &amp; 차트</a:t>
            </a:r>
          </a:p>
          <a:p>
            <a:pPr marL="0" indent="0">
              <a:buNone/>
            </a:pPr>
            <a:endParaRPr lang="ko-KR" sz="600"/>
          </a:p>
          <a:p>
            <a:pPr marL="0" indent="0">
              <a:lnSpc>
                <a:spcPts val="2200"/>
              </a:lnSpc>
              <a:buNone/>
            </a:pPr>
            <a:r>
              <a:rPr lang="ko-KR" sz="1400">
                <a:solidFill>
                  <a:srgbClr val="B8C5D6"/>
                </a:solidFill>
                <a:latin typeface="Aptos"/>
              </a:rPr>
              <a:t>피벗테이블 생성/편집</a:t>
            </a:r>
          </a:p>
          <a:p>
            <a:pPr marL="0" indent="0">
              <a:lnSpc>
                <a:spcPts val="2200"/>
              </a:lnSpc>
              <a:buNone/>
            </a:pPr>
            <a:r>
              <a:rPr lang="ko-KR" sz="1400">
                <a:solidFill>
                  <a:srgbClr val="B8C5D6"/>
                </a:solidFill>
                <a:latin typeface="Aptos"/>
              </a:rPr>
              <a:t>데이터 시각화 자동 생성</a:t>
            </a:r>
          </a:p>
        </p:txBody>
      </p:sp>
    </p:spTree>
    <p:extLst>
      <p:ext uri="{BB962C8B-B14F-4D97-AF65-F5344CB8AC3E}">
        <p14:creationId xmlns:p14="http://schemas.microsoft.com/office/powerpoint/2010/main" val="3951302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411FC58-C7E5-8F23-A60E-BA920B045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ko-KR" sz="3200" b="1">
                <a:solidFill>
                  <a:srgbClr val="FFFFFF"/>
                </a:solidFill>
                <a:latin typeface="Aptos Display"/>
              </a:rPr>
              <a:t>실전 활용 시나리오</a:t>
            </a:r>
          </a:p>
        </p:txBody>
      </p:sp>
      <p:sp>
        <p:nvSpPr>
          <p:cNvPr id="300" name="Num0"/>
          <p:cNvSpPr/>
          <p:nvPr/>
        </p:nvSpPr>
        <p:spPr>
          <a:xfrm>
            <a:off x="1300000" y="1550000"/>
            <a:ext cx="550000" cy="550000"/>
          </a:xfrm>
          <a:prstGeom prst="ellipse">
            <a:avLst/>
          </a:prstGeom>
          <a:solidFill>
            <a:srgbClr val="D97757"/>
          </a:solidFill>
          <a:ln w="0">
            <a:noFill/>
          </a:ln>
        </p:spPr>
        <p:txBody>
          <a:bodyPr wrap="none" lIns="0" tIns="0" rIns="0" bIns="0" anchor="ctr" anchorCtr="1"/>
          <a:lstStyle/>
          <a:p>
            <a:pPr algn="ctr">
              <a:buNone/>
            </a:pPr>
            <a:r>
              <a:rPr lang="en-US" sz="2400" b="1">
                <a:solidFill>
                  <a:srgbClr val="FFFFFF"/>
                </a:solidFill>
                <a:latin typeface="Aptos Display"/>
              </a:rPr>
              <a:t>1</a:t>
            </a:r>
          </a:p>
        </p:txBody>
      </p:sp>
      <p:sp>
        <p:nvSpPr>
          <p:cNvPr id="310" name="Label0"/>
          <p:cNvSpPr/>
          <p:nvPr/>
        </p:nvSpPr>
        <p:spPr>
          <a:xfrm>
            <a:off x="450000" y="2250000"/>
            <a:ext cx="2300000" cy="400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ko-KR" sz="1800" b="1">
                <a:solidFill>
                  <a:srgbClr val="FFFFFF"/>
                </a:solidFill>
                <a:latin typeface="Aptos"/>
              </a:rPr>
              <a:t>데이터 정리</a:t>
            </a:r>
          </a:p>
        </p:txBody>
      </p:sp>
      <p:sp>
        <p:nvSpPr>
          <p:cNvPr id="320" name="Desc0"/>
          <p:cNvSpPr/>
          <p:nvPr/>
        </p:nvSpPr>
        <p:spPr>
          <a:xfrm>
            <a:off x="450000" y="2750000"/>
            <a:ext cx="2300000" cy="1300000"/>
          </a:xfrm>
          <a:prstGeom prst="roundRect">
            <a:avLst>
              <a:gd name="adj" fmla="val 8000"/>
            </a:avLst>
          </a:prstGeom>
          <a:solidFill>
            <a:srgbClr val="1A2B3D"/>
          </a:solidFill>
          <a:ln w="0">
            <a:noFill/>
          </a:ln>
        </p:spPr>
        <p:txBody>
          <a:bodyPr wrap="square" lIns="120000" tIns="100000" rIns="120000" bIns="80000" anchor="ctr"/>
          <a:lstStyle/>
          <a:p>
            <a:pPr algn="ctr">
              <a:lnSpc>
                <a:spcPts val="2000"/>
              </a:lnSpc>
              <a:buNone/>
            </a:pPr>
            <a:r>
              <a:rPr lang="ko-KR" sz="1400" i="1">
                <a:solidFill>
                  <a:srgbClr val="B8C5D6"/>
                </a:solidFill>
                <a:latin typeface="Aptos"/>
              </a:rPr>
              <a:t>"날짜 형식 통일하고</a:t>
            </a:r>
          </a:p>
          <a:p>
            <a:pPr algn="ctr">
              <a:lnSpc>
                <a:spcPts val="2000"/>
              </a:lnSpc>
              <a:buNone/>
            </a:pPr>
            <a:r>
              <a:rPr lang="ko-KR" sz="1400" i="1">
                <a:solidFill>
                  <a:srgbClr val="B8C5D6"/>
                </a:solidFill>
                <a:latin typeface="Aptos"/>
              </a:rPr>
              <a:t>중복 제거해줘"</a:t>
            </a:r>
          </a:p>
        </p:txBody>
      </p:sp>
      <p:sp>
        <p:nvSpPr>
          <p:cNvPr id="330" name="Arrow0"/>
          <p:cNvSpPr/>
          <p:nvPr/>
        </p:nvSpPr>
        <p:spPr>
          <a:xfrm>
            <a:off x="2850000" y="1750000"/>
            <a:ext cx="500000" cy="20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8C5D6">
              <a:alpha val="30000"/>
            </a:srgbClr>
          </a:solidFill>
          <a:ln w="0">
            <a:noFill/>
          </a:ln>
        </p:spPr>
        <p:txBody>
          <a:bodyPr/>
          <a:lstStyle/>
          <a:p>
            <a:endParaRPr lang="ko-KR"/>
          </a:p>
        </p:txBody>
      </p:sp>
      <p:sp>
        <p:nvSpPr>
          <p:cNvPr id="301" name="Num1"/>
          <p:cNvSpPr/>
          <p:nvPr/>
        </p:nvSpPr>
        <p:spPr>
          <a:xfrm>
            <a:off x="4200000" y="1550000"/>
            <a:ext cx="550000" cy="550000"/>
          </a:xfrm>
          <a:prstGeom prst="ellipse">
            <a:avLst/>
          </a:prstGeom>
          <a:solidFill>
            <a:srgbClr val="5B9BD5"/>
          </a:solidFill>
          <a:ln w="0">
            <a:noFill/>
          </a:ln>
        </p:spPr>
        <p:txBody>
          <a:bodyPr wrap="none" lIns="0" tIns="0" rIns="0" bIns="0" anchor="ctr" anchorCtr="1"/>
          <a:lstStyle/>
          <a:p>
            <a:pPr algn="ctr">
              <a:buNone/>
            </a:pPr>
            <a:r>
              <a:rPr lang="en-US" sz="2400" b="1">
                <a:solidFill>
                  <a:srgbClr val="FFFFFF"/>
                </a:solidFill>
                <a:latin typeface="Aptos Display"/>
              </a:rPr>
              <a:t>2</a:t>
            </a:r>
          </a:p>
        </p:txBody>
      </p:sp>
      <p:sp>
        <p:nvSpPr>
          <p:cNvPr id="311" name="Label1"/>
          <p:cNvSpPr/>
          <p:nvPr/>
        </p:nvSpPr>
        <p:spPr>
          <a:xfrm>
            <a:off x="3350000" y="2250000"/>
            <a:ext cx="2300000" cy="400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ko-KR" sz="1800" b="1">
                <a:solidFill>
                  <a:srgbClr val="FFFFFF"/>
                </a:solidFill>
                <a:latin typeface="Aptos"/>
              </a:rPr>
              <a:t>분석 수행</a:t>
            </a:r>
          </a:p>
        </p:txBody>
      </p:sp>
      <p:sp>
        <p:nvSpPr>
          <p:cNvPr id="321" name="Desc1"/>
          <p:cNvSpPr/>
          <p:nvPr/>
        </p:nvSpPr>
        <p:spPr>
          <a:xfrm>
            <a:off x="3350000" y="2750000"/>
            <a:ext cx="2300000" cy="1300000"/>
          </a:xfrm>
          <a:prstGeom prst="roundRect">
            <a:avLst>
              <a:gd name="adj" fmla="val 8000"/>
            </a:avLst>
          </a:prstGeom>
          <a:solidFill>
            <a:srgbClr val="1A2B3D"/>
          </a:solidFill>
          <a:ln w="0">
            <a:noFill/>
          </a:ln>
        </p:spPr>
        <p:txBody>
          <a:bodyPr wrap="square" lIns="120000" tIns="100000" rIns="120000" bIns="80000" anchor="ctr"/>
          <a:lstStyle/>
          <a:p>
            <a:pPr algn="ctr">
              <a:lnSpc>
                <a:spcPts val="2000"/>
              </a:lnSpc>
              <a:buNone/>
            </a:pPr>
            <a:r>
              <a:rPr lang="ko-KR" sz="1400" i="1">
                <a:solidFill>
                  <a:srgbClr val="B8C5D6"/>
                </a:solidFill>
                <a:latin typeface="Aptos"/>
              </a:rPr>
              <a:t>"매출 트렌드 분석하고</a:t>
            </a:r>
          </a:p>
          <a:p>
            <a:pPr algn="ctr">
              <a:lnSpc>
                <a:spcPts val="2000"/>
              </a:lnSpc>
              <a:buNone/>
            </a:pPr>
            <a:r>
              <a:rPr lang="ko-KR" sz="1400" i="1">
                <a:solidFill>
                  <a:srgbClr val="B8C5D6"/>
                </a:solidFill>
                <a:latin typeface="Aptos"/>
              </a:rPr>
              <a:t>상위 10개 고객 찾아줘"</a:t>
            </a:r>
          </a:p>
        </p:txBody>
      </p:sp>
      <p:sp>
        <p:nvSpPr>
          <p:cNvPr id="331" name="Arrow1"/>
          <p:cNvSpPr/>
          <p:nvPr/>
        </p:nvSpPr>
        <p:spPr>
          <a:xfrm>
            <a:off x="5750000" y="1750000"/>
            <a:ext cx="500000" cy="20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8C5D6">
              <a:alpha val="30000"/>
            </a:srgbClr>
          </a:solidFill>
          <a:ln w="0">
            <a:noFill/>
          </a:ln>
        </p:spPr>
        <p:txBody>
          <a:bodyPr/>
          <a:lstStyle/>
          <a:p>
            <a:endParaRPr lang="ko-KR"/>
          </a:p>
        </p:txBody>
      </p:sp>
      <p:sp>
        <p:nvSpPr>
          <p:cNvPr id="302" name="Num2"/>
          <p:cNvSpPr/>
          <p:nvPr/>
        </p:nvSpPr>
        <p:spPr>
          <a:xfrm>
            <a:off x="7100000" y="1550000"/>
            <a:ext cx="550000" cy="550000"/>
          </a:xfrm>
          <a:prstGeom prst="ellipse">
            <a:avLst/>
          </a:prstGeom>
          <a:solidFill>
            <a:srgbClr val="6CC5A0"/>
          </a:solidFill>
          <a:ln w="0">
            <a:noFill/>
          </a:ln>
        </p:spPr>
        <p:txBody>
          <a:bodyPr wrap="none" lIns="0" tIns="0" rIns="0" bIns="0" anchor="ctr" anchorCtr="1"/>
          <a:lstStyle/>
          <a:p>
            <a:pPr algn="ctr">
              <a:buNone/>
            </a:pPr>
            <a:r>
              <a:rPr lang="en-US" sz="2400" b="1">
                <a:solidFill>
                  <a:srgbClr val="FFFFFF"/>
                </a:solidFill>
                <a:latin typeface="Aptos Display"/>
              </a:rPr>
              <a:t>3</a:t>
            </a:r>
          </a:p>
        </p:txBody>
      </p:sp>
      <p:sp>
        <p:nvSpPr>
          <p:cNvPr id="312" name="Label2"/>
          <p:cNvSpPr/>
          <p:nvPr/>
        </p:nvSpPr>
        <p:spPr>
          <a:xfrm>
            <a:off x="6250000" y="2250000"/>
            <a:ext cx="2300000" cy="400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ko-KR" sz="1800" b="1">
                <a:solidFill>
                  <a:srgbClr val="FFFFFF"/>
                </a:solidFill>
                <a:latin typeface="Aptos"/>
              </a:rPr>
              <a:t>시각화</a:t>
            </a:r>
          </a:p>
        </p:txBody>
      </p:sp>
      <p:sp>
        <p:nvSpPr>
          <p:cNvPr id="322" name="Desc2"/>
          <p:cNvSpPr/>
          <p:nvPr/>
        </p:nvSpPr>
        <p:spPr>
          <a:xfrm>
            <a:off x="6250000" y="2750000"/>
            <a:ext cx="2300000" cy="1300000"/>
          </a:xfrm>
          <a:prstGeom prst="roundRect">
            <a:avLst>
              <a:gd name="adj" fmla="val 8000"/>
            </a:avLst>
          </a:prstGeom>
          <a:solidFill>
            <a:srgbClr val="1A2B3D"/>
          </a:solidFill>
          <a:ln w="0">
            <a:noFill/>
          </a:ln>
        </p:spPr>
        <p:txBody>
          <a:bodyPr wrap="square" lIns="120000" tIns="100000" rIns="120000" bIns="80000" anchor="ctr"/>
          <a:lstStyle/>
          <a:p>
            <a:pPr algn="ctr">
              <a:lnSpc>
                <a:spcPts val="2000"/>
              </a:lnSpc>
              <a:buNone/>
            </a:pPr>
            <a:r>
              <a:rPr lang="ko-KR" sz="1400" i="1">
                <a:solidFill>
                  <a:srgbClr val="B8C5D6"/>
                </a:solidFill>
                <a:latin typeface="Aptos"/>
              </a:rPr>
              <a:t>"분기별 비교 차트와</a:t>
            </a:r>
          </a:p>
          <a:p>
            <a:pPr algn="ctr">
              <a:lnSpc>
                <a:spcPts val="2000"/>
              </a:lnSpc>
              <a:buNone/>
            </a:pPr>
            <a:r>
              <a:rPr lang="ko-KR" sz="1400" i="1">
                <a:solidFill>
                  <a:srgbClr val="B8C5D6"/>
                </a:solidFill>
                <a:latin typeface="Aptos"/>
              </a:rPr>
              <a:t>피벗테이블 만들어줘"</a:t>
            </a:r>
          </a:p>
        </p:txBody>
      </p:sp>
      <p:sp>
        <p:nvSpPr>
          <p:cNvPr id="332" name="Arrow2"/>
          <p:cNvSpPr/>
          <p:nvPr/>
        </p:nvSpPr>
        <p:spPr>
          <a:xfrm>
            <a:off x="8650000" y="1750000"/>
            <a:ext cx="500000" cy="20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8C5D6">
              <a:alpha val="30000"/>
            </a:srgbClr>
          </a:solidFill>
          <a:ln w="0">
            <a:noFill/>
          </a:ln>
        </p:spPr>
        <p:txBody>
          <a:bodyPr/>
          <a:lstStyle/>
          <a:p>
            <a:endParaRPr lang="ko-KR"/>
          </a:p>
        </p:txBody>
      </p:sp>
      <p:sp>
        <p:nvSpPr>
          <p:cNvPr id="303" name="Num3"/>
          <p:cNvSpPr/>
          <p:nvPr/>
        </p:nvSpPr>
        <p:spPr>
          <a:xfrm>
            <a:off x="10000000" y="1550000"/>
            <a:ext cx="550000" cy="550000"/>
          </a:xfrm>
          <a:prstGeom prst="ellipse">
            <a:avLst/>
          </a:prstGeom>
          <a:solidFill>
            <a:srgbClr val="E8C468"/>
          </a:solidFill>
          <a:ln w="0">
            <a:noFill/>
          </a:ln>
        </p:spPr>
        <p:txBody>
          <a:bodyPr wrap="none" lIns="0" tIns="0" rIns="0" bIns="0" anchor="ctr" anchorCtr="1"/>
          <a:lstStyle/>
          <a:p>
            <a:pPr algn="ctr">
              <a:buNone/>
            </a:pPr>
            <a:r>
              <a:rPr lang="en-US" sz="2400" b="1">
                <a:solidFill>
                  <a:srgbClr val="FFFFFF"/>
                </a:solidFill>
                <a:latin typeface="Aptos Display"/>
              </a:rPr>
              <a:t>4</a:t>
            </a:r>
          </a:p>
        </p:txBody>
      </p:sp>
      <p:sp>
        <p:nvSpPr>
          <p:cNvPr id="313" name="Label3"/>
          <p:cNvSpPr/>
          <p:nvPr/>
        </p:nvSpPr>
        <p:spPr>
          <a:xfrm>
            <a:off x="9150000" y="2250000"/>
            <a:ext cx="2300000" cy="400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ko-KR" sz="1800" b="1">
                <a:solidFill>
                  <a:srgbClr val="FFFFFF"/>
                </a:solidFill>
                <a:latin typeface="Aptos"/>
              </a:rPr>
              <a:t>PPT 연동</a:t>
            </a:r>
          </a:p>
        </p:txBody>
      </p:sp>
      <p:sp>
        <p:nvSpPr>
          <p:cNvPr id="323" name="Desc3"/>
          <p:cNvSpPr/>
          <p:nvPr/>
        </p:nvSpPr>
        <p:spPr>
          <a:xfrm>
            <a:off x="9150000" y="2750000"/>
            <a:ext cx="2300000" cy="1300000"/>
          </a:xfrm>
          <a:prstGeom prst="roundRect">
            <a:avLst>
              <a:gd name="adj" fmla="val 8000"/>
            </a:avLst>
          </a:prstGeom>
          <a:solidFill>
            <a:srgbClr val="1A2B3D"/>
          </a:solidFill>
          <a:ln w="0">
            <a:noFill/>
          </a:ln>
        </p:spPr>
        <p:txBody>
          <a:bodyPr wrap="square" lIns="120000" tIns="100000" rIns="120000" bIns="80000" anchor="ctr"/>
          <a:lstStyle/>
          <a:p>
            <a:pPr algn="ctr">
              <a:lnSpc>
                <a:spcPts val="2000"/>
              </a:lnSpc>
              <a:buNone/>
            </a:pPr>
            <a:r>
              <a:rPr lang="ko-KR" sz="1400" i="1">
                <a:solidFill>
                  <a:srgbClr val="B8C5D6"/>
                </a:solidFill>
                <a:latin typeface="Aptos"/>
              </a:rPr>
              <a:t>"이 분석 결과를</a:t>
            </a:r>
          </a:p>
          <a:p>
            <a:pPr algn="ctr">
              <a:lnSpc>
                <a:spcPts val="2000"/>
              </a:lnSpc>
              <a:buNone/>
            </a:pPr>
            <a:r>
              <a:rPr lang="ko-KR" sz="1400" i="1">
                <a:solidFill>
                  <a:srgbClr val="B8C5D6"/>
                </a:solidFill>
                <a:latin typeface="Aptos"/>
              </a:rPr>
              <a:t>PPT 슬라이드로 옮겨줘"</a:t>
            </a:r>
          </a:p>
        </p:txBody>
      </p:sp>
      <p:sp>
        <p:nvSpPr>
          <p:cNvPr id="399" name="Note"/>
          <p:cNvSpPr/>
          <p:nvPr/>
        </p:nvSpPr>
        <p:spPr>
          <a:xfrm>
            <a:off x="450000" y="5700000"/>
            <a:ext cx="11200000" cy="500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ko-KR" sz="1500">
                <a:solidFill>
                  <a:srgbClr val="5B9BD5"/>
                </a:solidFill>
                <a:latin typeface="Aptos"/>
              </a:rPr>
              <a:t>✨ 하나의 대화로 데이터 정리부터 시각화, PowerPoint 연동까지 원스톱으로 완성</a:t>
            </a:r>
          </a:p>
        </p:txBody>
      </p:sp>
    </p:spTree>
    <p:extLst>
      <p:ext uri="{BB962C8B-B14F-4D97-AF65-F5344CB8AC3E}">
        <p14:creationId xmlns:p14="http://schemas.microsoft.com/office/powerpoint/2010/main" val="125841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356F52-D6BE-A690-5939-EAA5E8176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ko-KR" sz="3200" b="1">
                <a:solidFill>
                  <a:srgbClr val="FFFFFF"/>
                </a:solidFill>
                <a:latin typeface="Aptos Display"/>
              </a:rPr>
              <a:t>시작하기 &amp; 주의사항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FA813AA-76AF-8E42-1BB3-DC4661E5B8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sz="1800" b="1">
                <a:solidFill>
                  <a:srgbClr val="6CC5A0"/>
                </a:solidFill>
                <a:latin typeface="Aptos"/>
              </a:rPr>
              <a:t>✅  시작하는 방법</a:t>
            </a:r>
          </a:p>
          <a:p>
            <a:pPr marL="0" indent="0">
              <a:buNone/>
            </a:pPr>
            <a:endParaRPr lang="ko-KR" sz="600"/>
          </a:p>
          <a:p>
            <a:pPr marL="228600" indent="-228600">
              <a:lnSpc>
                <a:spcPts val="2400"/>
              </a:lnSpc>
              <a:buFont typeface="Arial"/>
              <a:buAutoNum type="arabicPeriod"/>
            </a:pPr>
            <a:r>
              <a:rPr lang="ko-KR" sz="1500">
                <a:solidFill>
                  <a:srgbClr val="D0D8E0"/>
                </a:solidFill>
                <a:latin typeface="Aptos"/>
              </a:rPr>
              <a:t>Microsoft Marketplace에서 설치</a:t>
            </a:r>
          </a:p>
          <a:p>
            <a:pPr marL="228600" indent="-228600">
              <a:lnSpc>
                <a:spcPts val="2400"/>
              </a:lnSpc>
              <a:buFont typeface="Arial"/>
              <a:buAutoNum type="arabicPeriod"/>
            </a:pPr>
            <a:r>
              <a:rPr lang="ko-KR" sz="1500">
                <a:solidFill>
                  <a:srgbClr val="D0D8E0"/>
                </a:solidFill>
                <a:latin typeface="Aptos"/>
              </a:rPr>
              <a:t>Excel에서 애드인 활성화</a:t>
            </a:r>
          </a:p>
          <a:p>
            <a:pPr marL="228600" indent="-228600">
              <a:lnSpc>
                <a:spcPts val="2400"/>
              </a:lnSpc>
              <a:buFont typeface="Arial"/>
              <a:buAutoNum type="arabicPeriod"/>
            </a:pPr>
            <a:r>
              <a:rPr lang="ko-KR" sz="1500">
                <a:solidFill>
                  <a:srgbClr val="D0D8E0"/>
                </a:solidFill>
                <a:latin typeface="Aptos"/>
              </a:rPr>
              <a:t>Claude 계정으로 로그인</a:t>
            </a:r>
          </a:p>
          <a:p>
            <a:pPr marL="0" indent="0">
              <a:buNone/>
            </a:pPr>
            <a:endParaRPr lang="ko-KR" sz="800"/>
          </a:p>
          <a:p>
            <a:pPr marL="0" indent="0">
              <a:buNone/>
            </a:pPr>
            <a:r>
              <a:rPr lang="ko-KR" sz="1500" b="1">
                <a:solidFill>
                  <a:srgbClr val="D97757"/>
                </a:solidFill>
                <a:latin typeface="Aptos"/>
              </a:rPr>
              <a:t>단축키: Ctrl+Alt+C (Win)</a:t>
            </a:r>
          </a:p>
          <a:p>
            <a:pPr marL="0" indent="0">
              <a:buNone/>
            </a:pPr>
            <a:r>
              <a:rPr lang="ko-KR" sz="1500" b="1">
                <a:solidFill>
                  <a:srgbClr val="D97757"/>
                </a:solidFill>
                <a:latin typeface="Aptos"/>
              </a:rPr>
              <a:t>Ctrl+Option+C (Mac)</a:t>
            </a:r>
          </a:p>
          <a:p>
            <a:pPr marL="0" indent="0">
              <a:buNone/>
            </a:pPr>
            <a:endParaRPr lang="ko-KR" sz="800"/>
          </a:p>
          <a:p>
            <a:pPr marL="0" indent="0">
              <a:buNone/>
            </a:pPr>
            <a:r>
              <a:rPr lang="ko-KR" sz="1400">
                <a:solidFill>
                  <a:srgbClr val="B8C5D6"/>
                </a:solidFill>
                <a:latin typeface="Aptos"/>
              </a:rPr>
              <a:t>지원 파일: .xlsx, .xlsm</a:t>
            </a:r>
          </a:p>
          <a:p>
            <a:pPr marL="0" indent="0">
              <a:buNone/>
            </a:pPr>
            <a:r>
              <a:rPr lang="ko-KR" sz="1400">
                <a:solidFill>
                  <a:srgbClr val="B8C5D6"/>
                </a:solidFill>
                <a:latin typeface="Aptos"/>
              </a:rPr>
              <a:t>플랜: Pro / Max / Team / Enterprise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15941F2-EBEC-4EA5-973B-33ACD9F79EF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sz="1800" b="1">
                <a:solidFill>
                  <a:srgbClr val="E8C468"/>
                </a:solidFill>
                <a:latin typeface="Aptos"/>
              </a:rPr>
              <a:t>⚠️  주의사항</a:t>
            </a:r>
          </a:p>
          <a:p>
            <a:pPr marL="0" indent="0">
              <a:buNone/>
            </a:pPr>
            <a:endParaRPr lang="ko-KR" sz="600"/>
          </a:p>
          <a:p>
            <a:pPr marL="228600" indent="-228600">
              <a:lnSpc>
                <a:spcPts val="2400"/>
              </a:lnSpc>
              <a:buFont typeface="Arial"/>
              <a:buChar char="●"/>
            </a:pPr>
            <a:r>
              <a:rPr lang="ko-KR" sz="1500">
                <a:solidFill>
                  <a:srgbClr val="D0D8E0"/>
                </a:solidFill>
                <a:latin typeface="Aptos"/>
              </a:rPr>
              <a:t>최종 결과물은 반드시 사람이 검토</a:t>
            </a:r>
          </a:p>
          <a:p>
            <a:pPr marL="228600" indent="-228600">
              <a:lnSpc>
                <a:spcPts val="2400"/>
              </a:lnSpc>
              <a:buFont typeface="Arial"/>
              <a:buChar char="●"/>
            </a:pPr>
            <a:r>
              <a:rPr lang="ko-KR" sz="1500">
                <a:solidFill>
                  <a:srgbClr val="D0D8E0"/>
                </a:solidFill>
                <a:latin typeface="Aptos"/>
              </a:rPr>
              <a:t>민감한 데이터는 적절한 보안 통제 필요</a:t>
            </a:r>
          </a:p>
          <a:p>
            <a:pPr marL="228600" indent="-228600">
              <a:lnSpc>
                <a:spcPts val="2400"/>
              </a:lnSpc>
              <a:buFont typeface="Arial"/>
              <a:buChar char="●"/>
            </a:pPr>
            <a:r>
              <a:rPr lang="ko-KR" sz="1500">
                <a:solidFill>
                  <a:srgbClr val="D0D8E0"/>
                </a:solidFill>
                <a:latin typeface="Aptos"/>
              </a:rPr>
              <a:t>외부 소스 파일 사용 시 프롬프트 인젝션 주의</a:t>
            </a:r>
          </a:p>
          <a:p>
            <a:pPr marL="0" indent="0">
              <a:buNone/>
            </a:pPr>
            <a:endParaRPr lang="ko-KR" sz="800"/>
          </a:p>
          <a:p>
            <a:pPr marL="0" indent="0">
              <a:buNone/>
            </a:pPr>
            <a:r>
              <a:rPr lang="ko-KR" sz="1500" b="1">
                <a:solidFill>
                  <a:srgbClr val="E8C468"/>
                </a:solidFill>
                <a:latin typeface="Aptos"/>
              </a:rPr>
              <a:t>미지원 기능</a:t>
            </a:r>
          </a:p>
          <a:p>
            <a:pPr marL="228600" indent="-228600">
              <a:lnSpc>
                <a:spcPts val="2400"/>
              </a:lnSpc>
              <a:buFont typeface="Arial"/>
              <a:buChar char="×"/>
            </a:pPr>
            <a:r>
              <a:rPr lang="ko-KR" sz="1400">
                <a:solidFill>
                  <a:srgbClr val="B8C5D6"/>
                </a:solidFill>
                <a:latin typeface="Aptos"/>
              </a:rPr>
              <a:t>VBA / 매크로</a:t>
            </a:r>
          </a:p>
          <a:p>
            <a:pPr marL="228600" indent="-228600">
              <a:lnSpc>
                <a:spcPts val="2400"/>
              </a:lnSpc>
              <a:buFont typeface="Arial"/>
              <a:buChar char="×"/>
            </a:pPr>
            <a:r>
              <a:rPr lang="ko-KR" sz="1400">
                <a:solidFill>
                  <a:srgbClr val="B8C5D6"/>
                </a:solidFill>
                <a:latin typeface="Aptos"/>
              </a:rPr>
              <a:t>Power Query / Power Pivot</a:t>
            </a:r>
          </a:p>
          <a:p>
            <a:pPr marL="228600" indent="-228600">
              <a:lnSpc>
                <a:spcPts val="2400"/>
              </a:lnSpc>
              <a:buFont typeface="Arial"/>
              <a:buChar char="×"/>
            </a:pPr>
            <a:r>
              <a:rPr lang="ko-KR" sz="1400">
                <a:solidFill>
                  <a:srgbClr val="B8C5D6"/>
                </a:solidFill>
                <a:latin typeface="Aptos"/>
              </a:rPr>
              <a:t>외부 DB 연결</a:t>
            </a:r>
          </a:p>
        </p:txBody>
      </p:sp>
    </p:spTree>
    <p:extLst>
      <p:ext uri="{BB962C8B-B14F-4D97-AF65-F5344CB8AC3E}">
        <p14:creationId xmlns:p14="http://schemas.microsoft.com/office/powerpoint/2010/main" val="1761144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356F52-D6BE-A690-5939-EAA5E8176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예시</a:t>
            </a:r>
            <a:r>
              <a:rPr lang="en-US" altLang="ko-KR" sz="3200" b="1">
                <a:solidFill>
                  <a:srgbClr val="FFFFFF"/>
                </a:solidFill>
                <a:latin typeface="Aptos Display"/>
              </a:rPr>
              <a:t>1) </a:t>
            </a: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오류 수정</a:t>
            </a:r>
            <a:endParaRPr lang="ko-KR" sz="3200" b="1">
              <a:solidFill>
                <a:srgbClr val="FFFFFF"/>
              </a:solidFill>
              <a:latin typeface="Aptos Display"/>
            </a:endParaRPr>
          </a:p>
        </p:txBody>
      </p:sp>
      <p:pic>
        <p:nvPicPr>
          <p:cNvPr id="6" name="내용 개체 틀 5">
            <a:extLst>
              <a:ext uri="{FF2B5EF4-FFF2-40B4-BE49-F238E27FC236}">
                <a16:creationId xmlns:a16="http://schemas.microsoft.com/office/drawing/2014/main" id="{3EB718FD-A5EA-0C87-D630-2DA279DB2E7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1664327"/>
            <a:ext cx="12192000" cy="5193673"/>
          </a:xfr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64C01F0A-39AB-EB3A-658D-128F1E5519C5}"/>
              </a:ext>
            </a:extLst>
          </p:cNvPr>
          <p:cNvSpPr/>
          <p:nvPr/>
        </p:nvSpPr>
        <p:spPr>
          <a:xfrm>
            <a:off x="5058802" y="1894583"/>
            <a:ext cx="3197110" cy="10722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4AC104C-51FB-1929-0026-318BCE818AE7}"/>
              </a:ext>
            </a:extLst>
          </p:cNvPr>
          <p:cNvSpPr/>
          <p:nvPr/>
        </p:nvSpPr>
        <p:spPr>
          <a:xfrm>
            <a:off x="9770046" y="5928248"/>
            <a:ext cx="2163202" cy="6304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8235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356F52-D6BE-A690-5939-EAA5E8176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예시</a:t>
            </a:r>
            <a:r>
              <a:rPr lang="en-US" altLang="ko-KR" sz="3200" b="1">
                <a:solidFill>
                  <a:srgbClr val="FFFFFF"/>
                </a:solidFill>
                <a:latin typeface="Aptos Display"/>
              </a:rPr>
              <a:t>1) </a:t>
            </a:r>
            <a:r>
              <a:rPr lang="ko-KR" altLang="en-US" sz="3200" b="1">
                <a:solidFill>
                  <a:srgbClr val="FFFFFF"/>
                </a:solidFill>
                <a:latin typeface="Aptos Display"/>
              </a:rPr>
              <a:t>오류 수정</a:t>
            </a:r>
            <a:endParaRPr lang="ko-KR" sz="3200" b="1">
              <a:solidFill>
                <a:srgbClr val="FFFFFF"/>
              </a:solidFill>
              <a:latin typeface="Aptos Display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4A8AF45-452A-F94E-AD62-867D34673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0688"/>
            <a:ext cx="12208889" cy="5177214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245B7C37-8684-9943-8014-0248CFB8F67B}"/>
              </a:ext>
            </a:extLst>
          </p:cNvPr>
          <p:cNvSpPr/>
          <p:nvPr/>
        </p:nvSpPr>
        <p:spPr>
          <a:xfrm>
            <a:off x="5085117" y="1888001"/>
            <a:ext cx="3197110" cy="10722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3749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356F52-D6BE-A690-5939-EAA5E8176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ko-KR" altLang="en-US" sz="3200" b="1" dirty="0">
                <a:solidFill>
                  <a:srgbClr val="FFFFFF"/>
                </a:solidFill>
                <a:latin typeface="Aptos Display"/>
              </a:rPr>
              <a:t>예시 </a:t>
            </a:r>
            <a:r>
              <a:rPr lang="en-US" altLang="ko-KR" sz="3200" b="1" dirty="0">
                <a:solidFill>
                  <a:srgbClr val="FFFFFF"/>
                </a:solidFill>
                <a:latin typeface="Aptos Display"/>
              </a:rPr>
              <a:t>2) </a:t>
            </a:r>
            <a:r>
              <a:rPr lang="ko-KR" altLang="en-US" sz="3200" b="1" dirty="0" err="1">
                <a:solidFill>
                  <a:srgbClr val="FFFFFF"/>
                </a:solidFill>
                <a:latin typeface="Aptos Display"/>
              </a:rPr>
              <a:t>개인정보숨김</a:t>
            </a:r>
            <a:endParaRPr lang="ko-KR" sz="3200" b="1">
              <a:solidFill>
                <a:srgbClr val="FFFFFF"/>
              </a:solidFill>
              <a:latin typeface="Aptos Display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AA2A4C4-6D2D-007E-5AB5-C24F28376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0688"/>
            <a:ext cx="12224069" cy="5167312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77BC4AE5-B07A-F947-A8B5-FE8FBD285D1E}"/>
              </a:ext>
            </a:extLst>
          </p:cNvPr>
          <p:cNvSpPr/>
          <p:nvPr/>
        </p:nvSpPr>
        <p:spPr>
          <a:xfrm>
            <a:off x="9828155" y="5506136"/>
            <a:ext cx="2223506" cy="11117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057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923"/>
            </a:gs>
            <a:gs pos="100000">
              <a:srgbClr val="16253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356F52-D6BE-A690-5939-EAA5E8176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ko-KR" altLang="en-US" sz="3200" b="1" dirty="0">
                <a:solidFill>
                  <a:srgbClr val="FFFFFF"/>
                </a:solidFill>
                <a:latin typeface="Aptos Display"/>
              </a:rPr>
              <a:t>예시 </a:t>
            </a:r>
            <a:r>
              <a:rPr lang="en-US" altLang="ko-KR" sz="3200" b="1" dirty="0">
                <a:solidFill>
                  <a:srgbClr val="FFFFFF"/>
                </a:solidFill>
                <a:latin typeface="Aptos Display"/>
              </a:rPr>
              <a:t>2) </a:t>
            </a:r>
            <a:r>
              <a:rPr lang="ko-KR" altLang="en-US" sz="3200" b="1" dirty="0" err="1">
                <a:solidFill>
                  <a:srgbClr val="FFFFFF"/>
                </a:solidFill>
                <a:latin typeface="Aptos Display"/>
              </a:rPr>
              <a:t>개인정보숨김</a:t>
            </a:r>
            <a:endParaRPr lang="ko-KR" sz="3200" b="1">
              <a:solidFill>
                <a:srgbClr val="FFFFFF"/>
              </a:solidFill>
              <a:latin typeface="Aptos Display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2EF28BD-1B28-F604-8B40-8C0C502D2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4244"/>
            <a:ext cx="12192000" cy="5153756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03C6B2F4-D60A-2A59-1B48-1924ED57DFDA}"/>
              </a:ext>
            </a:extLst>
          </p:cNvPr>
          <p:cNvSpPr/>
          <p:nvPr/>
        </p:nvSpPr>
        <p:spPr>
          <a:xfrm>
            <a:off x="4984246" y="1940633"/>
            <a:ext cx="2423051" cy="28024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5827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Claude AI">
      <a:dk1>
        <a:srgbClr val="FFFFFF"/>
      </a:dk1>
      <a:lt1>
        <a:srgbClr val="0F1923"/>
      </a:lt1>
      <a:dk2>
        <a:srgbClr val="B8C5D6"/>
      </a:dk2>
      <a:lt2>
        <a:srgbClr val="1A2B3D"/>
      </a:lt2>
      <a:accent1>
        <a:srgbClr val="D97757"/>
      </a:accent1>
      <a:accent2>
        <a:srgbClr val="5B9BD5"/>
      </a:accent2>
      <a:accent3>
        <a:srgbClr val="6CC5A0"/>
      </a:accent3>
      <a:accent4>
        <a:srgbClr val="E8C468"/>
      </a:accent4>
      <a:accent5>
        <a:srgbClr val="B07CC6"/>
      </a:accent5>
      <a:accent6>
        <a:srgbClr val="4ECDC4"/>
      </a:accent6>
      <a:hlink>
        <a:srgbClr val="467886"/>
      </a:hlink>
      <a:folHlink>
        <a:srgbClr val="96607D"/>
      </a:folHlink>
    </a:clrScheme>
    <a:fontScheme name="Claude AI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613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477662C-0947-4DF7-A7BE-13343BF7F16B}">
  <we:reference id="wa200010001" version="1.0.0.1" store="en-US" storeType="OMEX"/>
  <we:alternateReferences>
    <we:reference id="wa200010001" version="1.0.0.1" store="" storeType="OMEX"/>
  </we:alternateReferences>
  <we:properties>
    <we:property name="Office.AutoShowTaskpaneWithDocument" value="true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435</Words>
  <Application>Microsoft Office PowerPoint</Application>
  <PresentationFormat>와이드스크린</PresentationFormat>
  <Paragraphs>88</Paragraphs>
  <Slides>18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18</vt:i4>
      </vt:variant>
    </vt:vector>
  </HeadingPairs>
  <TitlesOfParts>
    <vt:vector size="25" baseType="lpstr">
      <vt:lpstr>맑은 고딕</vt:lpstr>
      <vt:lpstr>Aptos</vt:lpstr>
      <vt:lpstr>Aptos Display</vt:lpstr>
      <vt:lpstr>Arial</vt:lpstr>
      <vt:lpstr>Office 테마</vt:lpstr>
      <vt:lpstr>Office 테마</vt:lpstr>
      <vt:lpstr>Office 테마</vt:lpstr>
      <vt:lpstr>Claude in Excel</vt:lpstr>
      <vt:lpstr>Claude in Excel이란?</vt:lpstr>
      <vt:lpstr>핵심 데이터 분석 기능</vt:lpstr>
      <vt:lpstr>실전 활용 시나리오</vt:lpstr>
      <vt:lpstr>시작하기 &amp; 주의사항</vt:lpstr>
      <vt:lpstr>예시1) 오류 수정</vt:lpstr>
      <vt:lpstr>예시1) 오류 수정</vt:lpstr>
      <vt:lpstr>예시 2) 개인정보숨김</vt:lpstr>
      <vt:lpstr>예시 2) 개인정보숨김</vt:lpstr>
      <vt:lpstr>예시 3) 비정형 데이터 정리</vt:lpstr>
      <vt:lpstr>예시 3) 비정형 데이터 정리</vt:lpstr>
      <vt:lpstr>예시 4) 필터보고서</vt:lpstr>
      <vt:lpstr>예시 4) 필터보고서</vt:lpstr>
      <vt:lpstr>예시 5) PDF 추출</vt:lpstr>
      <vt:lpstr>예시 5) PDF 추출</vt:lpstr>
      <vt:lpstr>예시 6) 대시보드</vt:lpstr>
      <vt:lpstr>예시 6) 대시보드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정한교</dc:creator>
  <cp:lastModifiedBy>정한교</cp:lastModifiedBy>
  <cp:revision>1</cp:revision>
  <dcterms:created xsi:type="dcterms:W3CDTF">2026-03-16T19:18:26Z</dcterms:created>
  <dcterms:modified xsi:type="dcterms:W3CDTF">2026-03-17T02:54:37Z</dcterms:modified>
</cp:coreProperties>
</file>